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58" r:id="rId16"/>
    <p:sldId id="259" r:id="rId17"/>
    <p:sldId id="276" r:id="rId18"/>
    <p:sldId id="257" r:id="rId19"/>
    <p:sldId id="277" r:id="rId20"/>
    <p:sldId id="261" r:id="rId21"/>
    <p:sldId id="260" r:id="rId22"/>
    <p:sldId id="278" r:id="rId23"/>
    <p:sldId id="279" r:id="rId24"/>
    <p:sldId id="280" r:id="rId25"/>
    <p:sldId id="281" r:id="rId26"/>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03" d="100"/>
          <a:sy n="203" d="100"/>
        </p:scale>
        <p:origin x="594" y="1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1A6041-EACD-47EB-B6F7-8A56575E54AA}" type="datetimeFigureOut">
              <a:rPr lang="en-US" smtClean="0"/>
              <a:t>6/16/2017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24131-7246-4C8A-9B98-A75E3ECB3C44}" type="slidenum">
              <a:rPr lang="en-US" smtClean="0"/>
              <a:t>‹#›</a:t>
            </a:fld>
            <a:endParaRPr lang="en-US"/>
          </a:p>
        </p:txBody>
      </p:sp>
    </p:spTree>
    <p:extLst>
      <p:ext uri="{BB962C8B-B14F-4D97-AF65-F5344CB8AC3E}">
        <p14:creationId xmlns:p14="http://schemas.microsoft.com/office/powerpoint/2010/main" val="3137247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ko-KR" altLang="en-US"/>
          </a:p>
        </p:txBody>
      </p:sp>
      <p:sp>
        <p:nvSpPr>
          <p:cNvPr id="3" name="Vertical Text Placeholder 2"/>
          <p:cNvSpPr>
            <a:spLocks noGrp="1"/>
          </p:cNvSpPr>
          <p:nvPr>
            <p:ph type="body" orient="vert" idx="1"/>
          </p:nvPr>
        </p:nvSpPr>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3025552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ltLang="ko-KR"/>
              <a:t>Click to edit Master title style</a:t>
            </a:r>
            <a:endParaRPr lang="ko-KR" alt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3113033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7216"/>
            <a:ext cx="9144000" cy="857250"/>
          </a:xfrm>
        </p:spPr>
        <p:txBody>
          <a:bodyPr/>
          <a:lstStyle>
            <a:lvl1pPr algn="l">
              <a:defRPr/>
            </a:lvl1pPr>
          </a:lstStyle>
          <a:p>
            <a:r>
              <a:rPr lang="en-US" altLang="ko-KR" dirty="0"/>
              <a:t> Click to edit Master title style</a:t>
            </a:r>
            <a:endParaRPr lang="ko-KR" altLang="en-US" dirty="0"/>
          </a:p>
        </p:txBody>
      </p:sp>
      <p:sp>
        <p:nvSpPr>
          <p:cNvPr id="3" name="Content Placeholder 2"/>
          <p:cNvSpPr>
            <a:spLocks noGrp="1"/>
          </p:cNvSpPr>
          <p:nvPr>
            <p:ph idx="1"/>
          </p:nvPr>
        </p:nvSpPr>
        <p:spPr/>
        <p:txBody>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endParaRPr lang="ko-KR" altLang="en-US" dirty="0"/>
          </a:p>
        </p:txBody>
      </p:sp>
      <p:sp>
        <p:nvSpPr>
          <p:cNvPr id="4" name="Date Placeholder 3"/>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ltLang="ko-KR"/>
              <a:t>Click to edit Master title style</a:t>
            </a:r>
            <a:endParaRPr lang="ko-KR" alt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a:t>Click to edit Master text styles</a:t>
            </a:r>
          </a:p>
        </p:txBody>
      </p:sp>
      <p:sp>
        <p:nvSpPr>
          <p:cNvPr id="4" name="Date Placeholder 3"/>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1159806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ko-KR" alt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Date Placeholder 4"/>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275661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ltLang="ko-KR"/>
              <a:t>Click to edit Master title style</a:t>
            </a:r>
            <a:endParaRPr lang="ko-KR" alt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7" name="Date Placeholder 6"/>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401785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a:t>Click to edit Master title style</a:t>
            </a:r>
            <a:endParaRPr lang="ko-KR" altLang="en-US"/>
          </a:p>
        </p:txBody>
      </p:sp>
      <p:sp>
        <p:nvSpPr>
          <p:cNvPr id="3" name="Date Placeholder 2"/>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217610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837280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ltLang="ko-KR"/>
              <a:t>Click to edit Master title style</a:t>
            </a:r>
            <a:endParaRPr lang="ko-KR" alt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5" name="Date Placeholder 4"/>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3367004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ltLang="ko-KR"/>
              <a:t>Click to edit Master title style</a:t>
            </a:r>
            <a:endParaRPr lang="ko-KR" alt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a:t>Click to edit Master text styles</a:t>
            </a:r>
          </a:p>
        </p:txBody>
      </p:sp>
      <p:sp>
        <p:nvSpPr>
          <p:cNvPr id="5" name="Date Placeholder 4"/>
          <p:cNvSpPr>
            <a:spLocks noGrp="1"/>
          </p:cNvSpPr>
          <p:nvPr>
            <p:ph type="dt" sz="half" idx="10"/>
          </p:nvPr>
        </p:nvSpPr>
        <p:spPr/>
        <p:txBody>
          <a:bodyPr/>
          <a:lstStyle/>
          <a:p>
            <a:fld id="{DF8C5CDB-1AEF-4522-8EAF-CE1F4E5D863E}" type="datetimeFigureOut">
              <a:rPr lang="ko-KR" altLang="en-US" smtClean="0"/>
              <a:t>2017-06-16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171359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27216"/>
            <a:ext cx="6948264" cy="857250"/>
          </a:xfrm>
          <a:prstGeom prst="rect">
            <a:avLst/>
          </a:prstGeom>
        </p:spPr>
        <p:txBody>
          <a:bodyPr vert="horz" lIns="91440" tIns="45720" rIns="91440" bIns="45720" rtlCol="0" anchor="ctr">
            <a:normAutofit/>
          </a:bodyPr>
          <a:lstStyle/>
          <a:p>
            <a:r>
              <a:rPr lang="en-US" altLang="ko-KR"/>
              <a:t>Click to edit Master title style</a:t>
            </a:r>
            <a:endParaRPr lang="ko-KR" alt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F8C5CDB-1AEF-4522-8EAF-CE1F4E5D863E}" type="datetimeFigureOut">
              <a:rPr lang="ko-KR" altLang="en-US" smtClean="0"/>
              <a:t>2017-06-16</a:t>
            </a:fld>
            <a:endParaRPr lang="ko-KR" alt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3B0A39C-9AA3-4A83-82D7-24ADE085033F}" type="slidenum">
              <a:rPr lang="ko-KR" altLang="en-US" smtClean="0"/>
              <a:t>‹#›</a:t>
            </a:fld>
            <a:endParaRPr lang="ko-KR" altLang="en-US"/>
          </a:p>
        </p:txBody>
      </p:sp>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 Id="rId9" Type="http://schemas.openxmlformats.org/officeDocument/2006/relationships/image" Target="../media/image27.png"/></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31.png"/></Relationships>
</file>

<file path=ppt/slides/_rels/slide2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2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3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4051399"/>
            <a:ext cx="4860030" cy="646331"/>
          </a:xfrm>
          <a:prstGeom prst="rect">
            <a:avLst/>
          </a:prstGeom>
          <a:noFill/>
        </p:spPr>
        <p:txBody>
          <a:bodyPr wrap="square">
            <a:spAutoFit/>
          </a:bodyPr>
          <a:lstStyle/>
          <a:p>
            <a:r>
              <a:rPr lang="en-US" sz="1200" dirty="0" err="1">
                <a:latin typeface="Helvetica LT Std Light" pitchFamily="34" charset="0"/>
              </a:rPr>
              <a:t>Nicu-Serban</a:t>
            </a:r>
            <a:r>
              <a:rPr lang="en-US" sz="1200" dirty="0">
                <a:latin typeface="Helvetica LT Std Light" pitchFamily="34" charset="0"/>
              </a:rPr>
              <a:t> POP</a:t>
            </a:r>
          </a:p>
          <a:p>
            <a:r>
              <a:rPr lang="en-US" sz="1200">
                <a:latin typeface="Helvetica LT Std Light" pitchFamily="34" charset="0"/>
              </a:rPr>
              <a:t>Polytechnic </a:t>
            </a:r>
            <a:r>
              <a:rPr lang="en-US" sz="1200" dirty="0">
                <a:latin typeface="Helvetica LT Std Light" pitchFamily="34" charset="0"/>
              </a:rPr>
              <a:t>University of Timisoara</a:t>
            </a:r>
          </a:p>
          <a:p>
            <a:r>
              <a:rPr lang="en-US" sz="1200" dirty="0">
                <a:latin typeface="Helvetica LT Std Light" pitchFamily="34" charset="0"/>
              </a:rPr>
              <a:t>3</a:t>
            </a:r>
            <a:r>
              <a:rPr lang="en-US" sz="1200" baseline="30000" dirty="0">
                <a:latin typeface="Helvetica LT Std Light" pitchFamily="34" charset="0"/>
              </a:rPr>
              <a:t>rd</a:t>
            </a:r>
            <a:r>
              <a:rPr lang="en-US" sz="1200" dirty="0">
                <a:latin typeface="Helvetica LT Std Light" pitchFamily="34" charset="0"/>
              </a:rPr>
              <a:t> Year CTI-EN</a:t>
            </a:r>
          </a:p>
        </p:txBody>
      </p:sp>
      <p:sp>
        <p:nvSpPr>
          <p:cNvPr id="5" name="TextBox 1"/>
          <p:cNvSpPr txBox="1">
            <a:spLocks noChangeArrowheads="1"/>
          </p:cNvSpPr>
          <p:nvPr/>
        </p:nvSpPr>
        <p:spPr bwMode="auto">
          <a:xfrm>
            <a:off x="395536" y="3075806"/>
            <a:ext cx="4860032" cy="584775"/>
          </a:xfrm>
          <a:prstGeom prst="rect">
            <a:avLst/>
          </a:prstGeom>
          <a:noFill/>
          <a:ln w="9525">
            <a:noFill/>
            <a:miter lim="800000"/>
            <a:headEnd/>
            <a:tailEnd/>
          </a:ln>
        </p:spPr>
        <p:txBody>
          <a:bodyPr wrap="square">
            <a:spAutoFit/>
          </a:bodyPr>
          <a:lstStyle/>
          <a:p>
            <a:r>
              <a:rPr lang="en-US" altLang="ko-KR" sz="3200" b="1" dirty="0" err="1">
                <a:solidFill>
                  <a:schemeClr val="tx1">
                    <a:lumMod val="75000"/>
                    <a:lumOff val="25000"/>
                  </a:schemeClr>
                </a:solidFill>
                <a:latin typeface="Helvetica LT Std Light" pitchFamily="34" charset="0"/>
                <a:ea typeface="맑은 고딕" pitchFamily="50" charset="-127"/>
                <a:cs typeface="Arial" pitchFamily="34" charset="0"/>
              </a:rPr>
              <a:t>CloudBox</a:t>
            </a:r>
            <a:endParaRPr lang="en-US" altLang="ko-KR" sz="3200" b="1" dirty="0">
              <a:solidFill>
                <a:schemeClr val="tx1">
                  <a:lumMod val="75000"/>
                  <a:lumOff val="25000"/>
                </a:schemeClr>
              </a:solidFill>
              <a:latin typeface="Helvetica LT Std Light" pitchFamily="34" charset="0"/>
              <a:ea typeface="맑은 고딕" pitchFamily="50" charset="-127"/>
              <a:cs typeface="Arial" pitchFamily="34"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1076" y="652716"/>
            <a:ext cx="792088" cy="792088"/>
          </a:xfrm>
          <a:prstGeom prst="rect">
            <a:avLst/>
          </a:prstGeom>
        </p:spPr>
      </p:pic>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Transfer Protocols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a:t>
            </a:r>
            <a:r>
              <a:rPr lang="en-US" sz="2400" dirty="0">
                <a:latin typeface="Helvetica LT Std Light" pitchFamily="34" charset="0"/>
                <a:cs typeface="Arial" pitchFamily="34" charset="0"/>
              </a:rPr>
              <a:t>FTP (File Transfer Protocol)</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 Used to transfer computer files from one host to another host. (administrator &lt;-&gt; server) over a TCP-based network (</a:t>
            </a:r>
            <a:r>
              <a:rPr lang="en-US" sz="2000" dirty="0" err="1">
                <a:solidFill>
                  <a:schemeClr val="tx1">
                    <a:lumMod val="50000"/>
                    <a:lumOff val="50000"/>
                  </a:schemeClr>
                </a:solidFill>
                <a:latin typeface="Helvetica LT Std Light" pitchFamily="34" charset="0"/>
                <a:cs typeface="Arial" pitchFamily="34" charset="0"/>
              </a:rPr>
              <a:t>a.i</a:t>
            </a:r>
            <a:r>
              <a:rPr lang="en-US" sz="2000" dirty="0">
                <a:solidFill>
                  <a:schemeClr val="tx1">
                    <a:lumMod val="50000"/>
                    <a:lumOff val="50000"/>
                  </a:schemeClr>
                </a:solidFill>
                <a:latin typeface="Helvetica LT Std Light" pitchFamily="34" charset="0"/>
                <a:cs typeface="Arial" pitchFamily="34" charset="0"/>
              </a:rPr>
              <a:t>. internet).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FTP is built on the server and uses separate control and data connections between the client and the server.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Used with programs such as FileZilla in order to manage files (upload/download) remotely with the server.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Requires IP, port, username and password.</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8104" y="3123772"/>
            <a:ext cx="3032037" cy="2019727"/>
          </a:xfrm>
          <a:prstGeom prst="rect">
            <a:avLst/>
          </a:prstGeom>
        </p:spPr>
      </p:pic>
    </p:spTree>
    <p:extLst>
      <p:ext uri="{BB962C8B-B14F-4D97-AF65-F5344CB8AC3E}">
        <p14:creationId xmlns:p14="http://schemas.microsoft.com/office/powerpoint/2010/main" val="3235605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Transfer Protocols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1959" y="3380426"/>
            <a:ext cx="4202221" cy="1728867"/>
          </a:xfrm>
          <a:prstGeom prst="rect">
            <a:avLst/>
          </a:prstGeom>
        </p:spPr>
      </p:pic>
      <p:sp>
        <p:nvSpPr>
          <p:cNvPr id="3" name="Content Placeholder 2"/>
          <p:cNvSpPr>
            <a:spLocks noGrp="1"/>
          </p:cNvSpPr>
          <p:nvPr>
            <p:ph idx="1"/>
          </p:nvPr>
        </p:nvSpPr>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a:t>
            </a:r>
            <a:r>
              <a:rPr lang="en-US" sz="2400" dirty="0">
                <a:latin typeface="Helvetica LT Std Light" pitchFamily="34" charset="0"/>
                <a:cs typeface="Arial" pitchFamily="34" charset="0"/>
              </a:rPr>
              <a:t>HTTP (Hypertext Transfer Protocol)</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 Is an application protocol for information systems and the foundation of data communication for the World Wide Web.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HTTP functions as a request-response protocol in the client-server computing model.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HTTP is a protocol used mostly for browsing the internet.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The user (browser) is the client and the Raspberry PI is the server.</a:t>
            </a:r>
            <a:endParaRPr lang="en-US" sz="2000" dirty="0"/>
          </a:p>
        </p:txBody>
      </p:sp>
    </p:spTree>
    <p:extLst>
      <p:ext uri="{BB962C8B-B14F-4D97-AF65-F5344CB8AC3E}">
        <p14:creationId xmlns:p14="http://schemas.microsoft.com/office/powerpoint/2010/main" val="174915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Transfer Protocols</a:t>
            </a:r>
            <a:endParaRPr lang="en-US" dirty="0"/>
          </a:p>
        </p:txBody>
      </p:sp>
      <p:sp>
        <p:nvSpPr>
          <p:cNvPr id="3" name="Content Placeholder 2"/>
          <p:cNvSpPr>
            <a:spLocks noGrp="1"/>
          </p:cNvSpPr>
          <p:nvPr>
            <p:ph idx="1"/>
          </p:nvPr>
        </p:nvSpPr>
        <p:spPr>
          <a:xfrm>
            <a:off x="457200" y="1200151"/>
            <a:ext cx="8363272" cy="3394472"/>
          </a:xfrm>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a:t>
            </a:r>
            <a:r>
              <a:rPr lang="en-US" sz="2400" dirty="0">
                <a:latin typeface="Helvetica LT Std Light" pitchFamily="34" charset="0"/>
                <a:cs typeface="Arial" pitchFamily="34" charset="0"/>
              </a:rPr>
              <a:t>IP (Internet Protocol)</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Is the principal communications protocol in the Internet protocol suite for relaying datagrams across network boundaries.</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Has the task of delivering packets from the source host to the destination host solely based on the IP addresses in the packet headers.</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 Defines packet structures that encapsulate the data to be delivered.</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0398" y="3404000"/>
            <a:ext cx="2623203" cy="1739500"/>
          </a:xfrm>
          <a:prstGeom prst="rect">
            <a:avLst/>
          </a:prstGeom>
        </p:spPr>
      </p:pic>
    </p:spTree>
    <p:extLst>
      <p:ext uri="{BB962C8B-B14F-4D97-AF65-F5344CB8AC3E}">
        <p14:creationId xmlns:p14="http://schemas.microsoft.com/office/powerpoint/2010/main" val="219774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Flowcharts</a:t>
            </a:r>
            <a:endParaRPr lang="en-US" dirty="0"/>
          </a:p>
        </p:txBody>
      </p:sp>
      <p:sp>
        <p:nvSpPr>
          <p:cNvPr id="3" name="Content Placeholder 2"/>
          <p:cNvSpPr>
            <a:spLocks noGrp="1"/>
          </p:cNvSpPr>
          <p:nvPr>
            <p:ph idx="1"/>
          </p:nvPr>
        </p:nvSpPr>
        <p:spPr>
          <a:xfrm>
            <a:off x="457200" y="1200151"/>
            <a:ext cx="8363272" cy="3394472"/>
          </a:xfrm>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Following are displayed basic flowcharts of the website pages. Numbers written in red between brackets are error codes as listed in     section 10 of the documentation.</a:t>
            </a:r>
          </a:p>
          <a:p>
            <a:pPr>
              <a:buFont typeface="Wingdings" panose="05000000000000000000" pitchFamily="2" charset="2"/>
              <a:buChar char="ü"/>
            </a:pPr>
            <a:r>
              <a:rPr lang="en-US" sz="2000" dirty="0" err="1">
                <a:solidFill>
                  <a:schemeClr val="tx1">
                    <a:lumMod val="50000"/>
                    <a:lumOff val="50000"/>
                  </a:schemeClr>
                </a:solidFill>
                <a:latin typeface="Helvetica LT Std Light" pitchFamily="34" charset="0"/>
                <a:cs typeface="Arial" pitchFamily="34" charset="0"/>
              </a:rPr>
              <a:t>index.php</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728" y="2283718"/>
            <a:ext cx="5292080" cy="2381436"/>
          </a:xfrm>
          <a:prstGeom prst="rect">
            <a:avLst/>
          </a:prstGeom>
        </p:spPr>
      </p:pic>
    </p:spTree>
    <p:extLst>
      <p:ext uri="{BB962C8B-B14F-4D97-AF65-F5344CB8AC3E}">
        <p14:creationId xmlns:p14="http://schemas.microsoft.com/office/powerpoint/2010/main" val="1174138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Helvetica LT Std Light" pitchFamily="34" charset="0"/>
              </a:rPr>
              <a:t>Flowcharts</a:t>
            </a:r>
            <a:endParaRPr lang="en-US" dirty="0"/>
          </a:p>
        </p:txBody>
      </p:sp>
      <p:sp>
        <p:nvSpPr>
          <p:cNvPr id="7" name="Content Placeholder 6"/>
          <p:cNvSpPr>
            <a:spLocks noGrp="1"/>
          </p:cNvSpPr>
          <p:nvPr>
            <p:ph sz="half" idx="1"/>
          </p:nvPr>
        </p:nvSpPr>
        <p:spPr>
          <a:xfrm>
            <a:off x="395536" y="1131590"/>
            <a:ext cx="4038600" cy="3744416"/>
          </a:xfrm>
        </p:spPr>
        <p:txBody>
          <a:bodyPr/>
          <a:lstStyle/>
          <a:p>
            <a:pPr>
              <a:buFont typeface="Wingdings" panose="05000000000000000000" pitchFamily="2" charset="2"/>
              <a:buChar char="ü"/>
            </a:pPr>
            <a:r>
              <a:rPr lang="en-US" sz="2000" dirty="0" err="1">
                <a:solidFill>
                  <a:schemeClr val="tx1">
                    <a:lumMod val="50000"/>
                    <a:lumOff val="50000"/>
                  </a:schemeClr>
                </a:solidFill>
                <a:latin typeface="Helvetica LT Std Light" pitchFamily="34" charset="0"/>
                <a:cs typeface="Arial" pitchFamily="34" charset="0"/>
              </a:rPr>
              <a:t>select.php</a:t>
            </a:r>
            <a:endParaRPr lang="en-US" sz="2000" dirty="0"/>
          </a:p>
        </p:txBody>
      </p:sp>
      <p:sp>
        <p:nvSpPr>
          <p:cNvPr id="8" name="Content Placeholder 7"/>
          <p:cNvSpPr>
            <a:spLocks noGrp="1"/>
          </p:cNvSpPr>
          <p:nvPr>
            <p:ph sz="half" idx="2"/>
          </p:nvPr>
        </p:nvSpPr>
        <p:spPr>
          <a:xfrm>
            <a:off x="4644008" y="1131590"/>
            <a:ext cx="4038600" cy="3672408"/>
          </a:xfrm>
        </p:spPr>
        <p:txBody>
          <a:bodyPr>
            <a:normAutofit/>
          </a:bodyPr>
          <a:lstStyle/>
          <a:p>
            <a:pPr>
              <a:buFont typeface="Wingdings" panose="05000000000000000000" pitchFamily="2" charset="2"/>
              <a:buChar char="ü"/>
            </a:pPr>
            <a:r>
              <a:rPr lang="en-US" sz="2000" dirty="0" err="1">
                <a:solidFill>
                  <a:schemeClr val="tx1">
                    <a:lumMod val="50000"/>
                    <a:lumOff val="50000"/>
                  </a:schemeClr>
                </a:solidFill>
                <a:latin typeface="Helvetica LT Std Light" pitchFamily="34" charset="0"/>
                <a:cs typeface="Arial" pitchFamily="34" charset="0"/>
              </a:rPr>
              <a:t>register.php</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584" y="1668208"/>
            <a:ext cx="2916243" cy="3240270"/>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0072" y="1668209"/>
            <a:ext cx="2699145" cy="3240270"/>
          </a:xfrm>
          <a:prstGeom prst="rect">
            <a:avLst/>
          </a:prstGeom>
        </p:spPr>
      </p:pic>
    </p:spTree>
    <p:extLst>
      <p:ext uri="{BB962C8B-B14F-4D97-AF65-F5344CB8AC3E}">
        <p14:creationId xmlns:p14="http://schemas.microsoft.com/office/powerpoint/2010/main" val="797287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Create an account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5736" y="1131590"/>
            <a:ext cx="4784007" cy="3826430"/>
          </a:xfrm>
          <a:prstGeom prst="rect">
            <a:avLst/>
          </a:prstGeom>
        </p:spPr>
      </p:pic>
    </p:spTree>
    <p:extLst>
      <p:ext uri="{BB962C8B-B14F-4D97-AF65-F5344CB8AC3E}">
        <p14:creationId xmlns:p14="http://schemas.microsoft.com/office/powerpoint/2010/main" val="32493162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Login into your account</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0195" y="1347614"/>
            <a:ext cx="4543610" cy="3384376"/>
          </a:xfrm>
          <a:prstGeom prst="rect">
            <a:avLst/>
          </a:prstGeom>
        </p:spPr>
      </p:pic>
    </p:spTree>
    <p:extLst>
      <p:ext uri="{BB962C8B-B14F-4D97-AF65-F5344CB8AC3E}">
        <p14:creationId xmlns:p14="http://schemas.microsoft.com/office/powerpoint/2010/main" val="1246589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Menu Clarification</a:t>
            </a:r>
            <a:endParaRPr lang="en-US" dirty="0"/>
          </a:p>
        </p:txBody>
      </p:sp>
      <p:sp>
        <p:nvSpPr>
          <p:cNvPr id="6" name="Content Placeholder 5"/>
          <p:cNvSpPr>
            <a:spLocks noGrp="1"/>
          </p:cNvSpPr>
          <p:nvPr>
            <p:ph idx="1"/>
          </p:nvPr>
        </p:nvSpPr>
        <p:spPr/>
        <p:txBody>
          <a:bodyPr>
            <a:normAutofit/>
          </a:bodyPr>
          <a:lstStyle/>
          <a:p>
            <a:endParaRPr lang="en-US" altLang="ko-KR" sz="2000" dirty="0">
              <a:latin typeface="Helvetica LT Std Light" pitchFamily="34" charset="0"/>
              <a:cs typeface="Arial" pitchFamily="34" charset="0"/>
            </a:endParaRPr>
          </a:p>
          <a:p>
            <a:pPr marL="0" indent="0">
              <a:buNone/>
            </a:pPr>
            <a:endParaRPr lang="en-US" altLang="ko-KR" sz="2000" dirty="0">
              <a:latin typeface="Helvetica LT Std Light" pitchFamily="34" charset="0"/>
              <a:cs typeface="Arial" pitchFamily="34" charset="0"/>
            </a:endParaRPr>
          </a:p>
          <a:p>
            <a:pPr marL="0" indent="0">
              <a:buNone/>
            </a:pPr>
            <a:endParaRPr lang="en-US" altLang="ko-KR" sz="2000" dirty="0">
              <a:latin typeface="Helvetica LT Std Light" pitchFamily="34" charset="0"/>
              <a:cs typeface="Arial" pitchFamily="34" charset="0"/>
            </a:endParaRPr>
          </a:p>
          <a:p>
            <a:pPr>
              <a:buFont typeface="Wingdings" panose="05000000000000000000" pitchFamily="2" charset="2"/>
              <a:buChar char="ü"/>
            </a:pPr>
            <a:r>
              <a:rPr lang="en-US" altLang="ko-KR" sz="2000" dirty="0">
                <a:latin typeface="Helvetica LT Std Light" pitchFamily="34" charset="0"/>
                <a:cs typeface="Arial" pitchFamily="34" charset="0"/>
              </a:rPr>
              <a:t>Main Page </a:t>
            </a:r>
            <a:r>
              <a:rPr lang="en-US" altLang="ko-KR" sz="2000" dirty="0">
                <a:solidFill>
                  <a:schemeClr val="tx1">
                    <a:lumMod val="50000"/>
                    <a:lumOff val="50000"/>
                  </a:schemeClr>
                </a:solidFill>
                <a:latin typeface="Helvetica LT Std Light" pitchFamily="34" charset="0"/>
                <a:cs typeface="Arial" pitchFamily="34" charset="0"/>
              </a:rPr>
              <a:t>–</a:t>
            </a:r>
            <a:r>
              <a:rPr lang="en-US" altLang="ko-KR" sz="2000" dirty="0">
                <a:latin typeface="Helvetica LT Std Light" pitchFamily="34" charset="0"/>
                <a:cs typeface="Arial" pitchFamily="34" charset="0"/>
              </a:rPr>
              <a:t> </a:t>
            </a:r>
            <a:r>
              <a:rPr lang="en-US" altLang="ko-KR" sz="2000" dirty="0">
                <a:solidFill>
                  <a:schemeClr val="tx1">
                    <a:lumMod val="50000"/>
                    <a:lumOff val="50000"/>
                  </a:schemeClr>
                </a:solidFill>
                <a:latin typeface="Helvetica LT Std Light" pitchFamily="34" charset="0"/>
                <a:cs typeface="Arial" pitchFamily="34" charset="0"/>
              </a:rPr>
              <a:t>here you can see brief statistics of your account, leave a feedback for the website creator and the option to logout of the account. </a:t>
            </a:r>
          </a:p>
          <a:p>
            <a:pPr>
              <a:buFont typeface="Wingdings" panose="05000000000000000000" pitchFamily="2" charset="2"/>
              <a:buChar char="ü"/>
            </a:pPr>
            <a:r>
              <a:rPr lang="en-US" altLang="ko-KR" sz="2000" dirty="0">
                <a:latin typeface="Helvetica LT Std Light" pitchFamily="34" charset="0"/>
                <a:cs typeface="Arial" pitchFamily="34" charset="0"/>
              </a:rPr>
              <a:t>My Files </a:t>
            </a:r>
            <a:r>
              <a:rPr lang="en-US" altLang="ko-KR" sz="2000" dirty="0">
                <a:solidFill>
                  <a:schemeClr val="tx1">
                    <a:lumMod val="50000"/>
                    <a:lumOff val="50000"/>
                  </a:schemeClr>
                </a:solidFill>
                <a:latin typeface="Helvetica LT Std Light" pitchFamily="34" charset="0"/>
                <a:cs typeface="Arial" pitchFamily="34" charset="0"/>
              </a:rPr>
              <a:t>– page containing all of your files.</a:t>
            </a:r>
          </a:p>
          <a:p>
            <a:pPr>
              <a:buFont typeface="Wingdings" panose="05000000000000000000" pitchFamily="2" charset="2"/>
              <a:buChar char="ü"/>
            </a:pPr>
            <a:r>
              <a:rPr lang="en-US" altLang="ko-KR" sz="2000" dirty="0">
                <a:latin typeface="Helvetica LT Std Light" pitchFamily="34" charset="0"/>
                <a:cs typeface="Arial" pitchFamily="34" charset="0"/>
              </a:rPr>
              <a:t>Upload a File </a:t>
            </a:r>
            <a:r>
              <a:rPr lang="en-US" altLang="ko-KR" sz="2000" dirty="0">
                <a:solidFill>
                  <a:schemeClr val="tx1">
                    <a:lumMod val="50000"/>
                    <a:lumOff val="50000"/>
                  </a:schemeClr>
                </a:solidFill>
                <a:latin typeface="Helvetica LT Std Light" pitchFamily="34" charset="0"/>
                <a:cs typeface="Arial" pitchFamily="34" charset="0"/>
              </a:rPr>
              <a:t>– page where you can upload new files.</a:t>
            </a:r>
          </a:p>
          <a:p>
            <a:pPr>
              <a:buFont typeface="Wingdings" panose="05000000000000000000" pitchFamily="2" charset="2"/>
              <a:buChar char="ü"/>
            </a:pPr>
            <a:r>
              <a:rPr lang="en-US" altLang="ko-KR" sz="2000" dirty="0">
                <a:latin typeface="Helvetica LT Std Light" pitchFamily="34" charset="0"/>
                <a:cs typeface="Arial" pitchFamily="34" charset="0"/>
              </a:rPr>
              <a:t>File Status </a:t>
            </a:r>
            <a:r>
              <a:rPr lang="en-US" altLang="ko-KR" sz="2000" dirty="0">
                <a:solidFill>
                  <a:schemeClr val="tx1">
                    <a:lumMod val="50000"/>
                    <a:lumOff val="50000"/>
                  </a:schemeClr>
                </a:solidFill>
                <a:latin typeface="Helvetica LT Std Light" pitchFamily="34" charset="0"/>
                <a:cs typeface="Arial" pitchFamily="34" charset="0"/>
              </a:rPr>
              <a:t>– here you can see all the statistics about your files.</a:t>
            </a:r>
          </a:p>
          <a:p>
            <a:pPr marL="0" indent="0">
              <a:buNone/>
            </a:pPr>
            <a:endParaRPr lang="en-US" sz="20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987574"/>
            <a:ext cx="7300612" cy="85112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3993442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Main Page</a:t>
            </a:r>
            <a:endParaRPr lang="ko-KR" altLang="en-US" sz="4000" dirty="0">
              <a:latin typeface="Helvetica LT Std Light" pitchFamily="34" charset="0"/>
            </a:endParaRPr>
          </a:p>
        </p:txBody>
      </p:sp>
      <p:sp>
        <p:nvSpPr>
          <p:cNvPr id="4" name="Content Placeholder 3"/>
          <p:cNvSpPr>
            <a:spLocks noGrp="1"/>
          </p:cNvSpPr>
          <p:nvPr>
            <p:ph idx="1"/>
          </p:nvPr>
        </p:nvSpPr>
        <p:spPr>
          <a:xfrm>
            <a:off x="457200" y="1131590"/>
            <a:ext cx="8229600" cy="3394472"/>
          </a:xfrm>
        </p:spPr>
        <p:txBody>
          <a:bodyPr>
            <a:normAutofit/>
          </a:bodyPr>
          <a:lstStyle/>
          <a:p>
            <a:pPr algn="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Storage info:</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Login status:</a:t>
            </a: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Feedback </a:t>
            </a:r>
            <a:endParaRPr lang="en-US" altLang="ko-KR" sz="2000" dirty="0">
              <a:solidFill>
                <a:schemeClr val="tx1">
                  <a:lumMod val="50000"/>
                  <a:lumOff val="50000"/>
                </a:schemeClr>
              </a:solidFill>
              <a:latin typeface="Helvetica LT Std Light" pitchFamily="34" charset="0"/>
              <a:cs typeface="Arial"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1075" y="1131590"/>
            <a:ext cx="1971675"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5003" y="2571750"/>
            <a:ext cx="143827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3" y="3003798"/>
            <a:ext cx="4549181"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2090594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My Files</a:t>
            </a:r>
            <a:endParaRPr lang="ko-KR" altLang="en-US" sz="4000" dirty="0">
              <a:latin typeface="Helvetica LT Std Light" pitchFamily="34" charset="0"/>
            </a:endParaRPr>
          </a:p>
        </p:txBody>
      </p:sp>
      <p:sp>
        <p:nvSpPr>
          <p:cNvPr id="4" name="Content Placeholder 3"/>
          <p:cNvSpPr>
            <a:spLocks noGrp="1"/>
          </p:cNvSpPr>
          <p:nvPr>
            <p:ph idx="1"/>
          </p:nvPr>
        </p:nvSpPr>
        <p:spPr>
          <a:xfrm>
            <a:off x="457200" y="1131590"/>
            <a:ext cx="8229600" cy="3394472"/>
          </a:xfrm>
        </p:spPr>
        <p:txBody>
          <a:bodyPr>
            <a:noAutofit/>
          </a:bodyPr>
          <a:lstStyle/>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Brief statistics of storage usage. [</a:t>
            </a:r>
            <a:r>
              <a:rPr lang="en-US" altLang="ko-KR" sz="2200" i="1" dirty="0">
                <a:solidFill>
                  <a:schemeClr val="tx1">
                    <a:lumMod val="50000"/>
                    <a:lumOff val="50000"/>
                  </a:schemeClr>
                </a:solidFill>
                <a:latin typeface="Helvetica LT Std Light" pitchFamily="34" charset="0"/>
                <a:cs typeface="Arial" pitchFamily="34" charset="0"/>
              </a:rPr>
              <a:t>left container</a:t>
            </a:r>
            <a:r>
              <a:rPr lang="en-US" altLang="ko-KR" sz="2200" dirty="0">
                <a:solidFill>
                  <a:schemeClr val="tx1">
                    <a:lumMod val="50000"/>
                    <a:lumOff val="50000"/>
                  </a:schemeClr>
                </a:solidFill>
                <a:latin typeface="Helvetica LT Std Light" pitchFamily="34" charset="0"/>
                <a:cs typeface="Arial" pitchFamily="34" charset="0"/>
              </a:rPr>
              <a:t>]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Number of files in each category. [</a:t>
            </a:r>
            <a:r>
              <a:rPr lang="en-US" altLang="ko-KR" sz="2200" i="1" dirty="0">
                <a:solidFill>
                  <a:schemeClr val="tx1">
                    <a:lumMod val="50000"/>
                    <a:lumOff val="50000"/>
                  </a:schemeClr>
                </a:solidFill>
                <a:latin typeface="Helvetica LT Std Light" pitchFamily="34" charset="0"/>
                <a:cs typeface="Arial" pitchFamily="34" charset="0"/>
              </a:rPr>
              <a:t>left container</a:t>
            </a:r>
            <a:r>
              <a:rPr lang="en-US" altLang="ko-KR" sz="2200" dirty="0">
                <a:solidFill>
                  <a:schemeClr val="tx1">
                    <a:lumMod val="50000"/>
                    <a:lumOff val="50000"/>
                  </a:schemeClr>
                </a:solidFill>
                <a:latin typeface="Helvetica LT Std Light" pitchFamily="34" charset="0"/>
                <a:cs typeface="Arial" pitchFamily="34" charset="0"/>
              </a:rPr>
              <a:t>]</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Files are organized in categories.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File download/view option.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File delete option.</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File size on storage, in human format (</a:t>
            </a:r>
            <a:r>
              <a:rPr lang="en-US" altLang="ko-KR" sz="2200" i="1" dirty="0">
                <a:solidFill>
                  <a:schemeClr val="tx1">
                    <a:lumMod val="50000"/>
                    <a:lumOff val="50000"/>
                  </a:schemeClr>
                </a:solidFill>
                <a:latin typeface="Helvetica LT Std Light" pitchFamily="34" charset="0"/>
                <a:cs typeface="Arial" pitchFamily="34" charset="0"/>
              </a:rPr>
              <a:t>KB,MB etc</a:t>
            </a:r>
            <a:r>
              <a:rPr lang="en-US" altLang="ko-KR" sz="2200" dirty="0">
                <a:solidFill>
                  <a:schemeClr val="tx1">
                    <a:lumMod val="50000"/>
                    <a:lumOff val="50000"/>
                  </a:schemeClr>
                </a:solidFill>
                <a:latin typeface="Helvetica LT Std Light" pitchFamily="34" charset="0"/>
                <a:cs typeface="Arial" pitchFamily="34" charset="0"/>
              </a:rPr>
              <a:t>.)</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Logout button.</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347281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Summary</a:t>
            </a:r>
            <a:endParaRPr lang="en-US" dirty="0"/>
          </a:p>
        </p:txBody>
      </p:sp>
      <p:sp>
        <p:nvSpPr>
          <p:cNvPr id="3" name="Content Placeholder 2"/>
          <p:cNvSpPr>
            <a:spLocks noGrp="1"/>
          </p:cNvSpPr>
          <p:nvPr>
            <p:ph idx="1"/>
          </p:nvPr>
        </p:nvSpPr>
        <p:spPr/>
        <p:txBody>
          <a:bodyPr>
            <a:normAutofit lnSpcReduction="10000"/>
          </a:bodyPr>
          <a:lstStyle/>
          <a:p>
            <a:r>
              <a:rPr lang="en-US" dirty="0">
                <a:solidFill>
                  <a:schemeClr val="tx1">
                    <a:lumMod val="50000"/>
                    <a:lumOff val="50000"/>
                  </a:schemeClr>
                </a:solidFill>
                <a:latin typeface="Helvetica LT Std Light" pitchFamily="34" charset="0"/>
                <a:cs typeface="Arial" pitchFamily="34" charset="0"/>
              </a:rPr>
              <a:t>Introduction</a:t>
            </a:r>
          </a:p>
          <a:p>
            <a:r>
              <a:rPr lang="en-US" dirty="0">
                <a:solidFill>
                  <a:schemeClr val="tx1">
                    <a:lumMod val="50000"/>
                    <a:lumOff val="50000"/>
                  </a:schemeClr>
                </a:solidFill>
                <a:latin typeface="Helvetica LT Std Light" pitchFamily="34" charset="0"/>
                <a:cs typeface="Arial" pitchFamily="34" charset="0"/>
              </a:rPr>
              <a:t>Cloud Architecture</a:t>
            </a:r>
          </a:p>
          <a:p>
            <a:r>
              <a:rPr lang="en-US" dirty="0">
                <a:solidFill>
                  <a:schemeClr val="tx1">
                    <a:lumMod val="50000"/>
                    <a:lumOff val="50000"/>
                  </a:schemeClr>
                </a:solidFill>
                <a:latin typeface="Helvetica LT Std Light" pitchFamily="34" charset="0"/>
                <a:cs typeface="Arial" pitchFamily="34" charset="0"/>
              </a:rPr>
              <a:t>Software Implementation</a:t>
            </a:r>
          </a:p>
          <a:p>
            <a:r>
              <a:rPr lang="en-US" dirty="0">
                <a:solidFill>
                  <a:schemeClr val="tx1">
                    <a:lumMod val="50000"/>
                    <a:lumOff val="50000"/>
                  </a:schemeClr>
                </a:solidFill>
                <a:latin typeface="Helvetica LT Std Light" pitchFamily="34" charset="0"/>
                <a:cs typeface="Arial" pitchFamily="34" charset="0"/>
              </a:rPr>
              <a:t>Transfer Protocols</a:t>
            </a:r>
          </a:p>
          <a:p>
            <a:r>
              <a:rPr lang="en-US" dirty="0">
                <a:solidFill>
                  <a:schemeClr val="tx1">
                    <a:lumMod val="50000"/>
                    <a:lumOff val="50000"/>
                  </a:schemeClr>
                </a:solidFill>
                <a:latin typeface="Helvetica LT Std Light" pitchFamily="34" charset="0"/>
                <a:cs typeface="Arial" pitchFamily="34" charset="0"/>
              </a:rPr>
              <a:t>Flowcharts</a:t>
            </a:r>
          </a:p>
          <a:p>
            <a:r>
              <a:rPr lang="en-US" dirty="0">
                <a:solidFill>
                  <a:schemeClr val="tx1">
                    <a:lumMod val="50000"/>
                    <a:lumOff val="50000"/>
                  </a:schemeClr>
                </a:solidFill>
                <a:latin typeface="Helvetica LT Std Light" pitchFamily="34" charset="0"/>
                <a:cs typeface="Arial" pitchFamily="34" charset="0"/>
              </a:rPr>
              <a:t>Using the website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40254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Manage your files</a:t>
            </a:r>
            <a:endParaRPr lang="ko-KR" altLang="en-US" sz="4000" dirty="0">
              <a:latin typeface="Helvetica LT Std Light" pitchFamily="34" charset="0"/>
            </a:endParaRPr>
          </a:p>
        </p:txBody>
      </p:sp>
      <p:sp>
        <p:nvSpPr>
          <p:cNvPr id="4" name="Content Placeholder 3"/>
          <p:cNvSpPr>
            <a:spLocks noGrp="1"/>
          </p:cNvSpPr>
          <p:nvPr>
            <p:ph idx="1"/>
          </p:nvPr>
        </p:nvSpPr>
        <p:spPr>
          <a:xfrm>
            <a:off x="467544" y="1131590"/>
            <a:ext cx="8229600" cy="3394472"/>
          </a:xfrm>
        </p:spPr>
        <p:txBody>
          <a:bodyPr>
            <a:normAutofit fontScale="92500" lnSpcReduction="10000"/>
          </a:bodyPr>
          <a:lstStyle/>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Automatic file organization</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Download a file </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Delete a file</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Size of each file.</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Number of files in each category</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209" y="1126827"/>
            <a:ext cx="55245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4281" y="1126827"/>
            <a:ext cx="581025"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0741" y="1098252"/>
            <a:ext cx="54292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9406" y="1111417"/>
            <a:ext cx="52387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05270" y="3579861"/>
            <a:ext cx="800100"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946800" y="1851670"/>
            <a:ext cx="526499" cy="421896"/>
          </a:xfrm>
          <a:prstGeom prst="rect">
            <a:avLst/>
          </a:prstGeom>
        </p:spPr>
      </p:pic>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38938" y="2588567"/>
            <a:ext cx="342222" cy="405079"/>
          </a:xfrm>
          <a:prstGeom prst="rect">
            <a:avLst/>
          </a:prstGeom>
        </p:spPr>
      </p:pic>
    </p:spTree>
    <p:extLst>
      <p:ext uri="{BB962C8B-B14F-4D97-AF65-F5344CB8AC3E}">
        <p14:creationId xmlns:p14="http://schemas.microsoft.com/office/powerpoint/2010/main" val="3933345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Upload a file</a:t>
            </a:r>
            <a:endParaRPr lang="ko-KR" altLang="en-US" sz="4000" dirty="0">
              <a:latin typeface="Helvetica LT Std Light" pitchFamily="34" charset="0"/>
            </a:endParaRPr>
          </a:p>
        </p:txBody>
      </p:sp>
      <p:sp>
        <p:nvSpPr>
          <p:cNvPr id="4" name="Content Placeholder 3"/>
          <p:cNvSpPr>
            <a:spLocks noGrp="1"/>
          </p:cNvSpPr>
          <p:nvPr>
            <p:ph idx="1"/>
          </p:nvPr>
        </p:nvSpPr>
        <p:spPr>
          <a:xfrm>
            <a:off x="457200" y="1131590"/>
            <a:ext cx="8229600" cy="3394472"/>
          </a:xfrm>
        </p:spPr>
        <p:txBody>
          <a:bodyPr>
            <a:normAutofit/>
          </a:bodyPr>
          <a:lstStyle/>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User upload limit (initially 1GB). Can be changed by any administrator.</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Extension filtering for security reasons</a:t>
            </a:r>
          </a:p>
          <a:p>
            <a:pPr>
              <a:buFont typeface="Wingdings" pitchFamily="2" charset="2"/>
              <a:buChar char="ü"/>
            </a:pPr>
            <a:endParaRPr lang="en-US" altLang="ko-KR" sz="24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400" dirty="0">
                <a:solidFill>
                  <a:schemeClr val="tx1">
                    <a:lumMod val="50000"/>
                    <a:lumOff val="50000"/>
                  </a:schemeClr>
                </a:solidFill>
                <a:latin typeface="Helvetica LT Std Light" pitchFamily="34" charset="0"/>
                <a:cs typeface="Arial" pitchFamily="34" charset="0"/>
              </a:rPr>
              <a:t>On page uploading progress bar:</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3363838"/>
            <a:ext cx="2955208"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2731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File Status</a:t>
            </a:r>
            <a:endParaRPr lang="ko-KR" altLang="en-US" sz="4000" dirty="0">
              <a:latin typeface="Helvetica LT Std Light" pitchFamily="34" charset="0"/>
            </a:endParaRPr>
          </a:p>
        </p:txBody>
      </p:sp>
      <p:sp>
        <p:nvSpPr>
          <p:cNvPr id="4" name="Content Placeholder 3"/>
          <p:cNvSpPr>
            <a:spLocks noGrp="1"/>
          </p:cNvSpPr>
          <p:nvPr>
            <p:ph idx="1"/>
          </p:nvPr>
        </p:nvSpPr>
        <p:spPr>
          <a:xfrm>
            <a:off x="457200" y="1131590"/>
            <a:ext cx="8229600" cy="3394472"/>
          </a:xfrm>
        </p:spPr>
        <p:txBody>
          <a:bodyPr>
            <a:noAutofit/>
          </a:bodyPr>
          <a:lstStyle/>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Total disk usage.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Free disk space.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Used disk space.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Last uploaded file + download link. </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User-friendly free/used space proportion bar.</a:t>
            </a:r>
          </a:p>
          <a:p>
            <a:pPr>
              <a:buFont typeface="Wingdings" pitchFamily="2" charset="2"/>
              <a:buChar char="ü"/>
            </a:pPr>
            <a:endParaRPr lang="en-US" altLang="ko-KR" sz="2200" dirty="0">
              <a:solidFill>
                <a:schemeClr val="tx1">
                  <a:lumMod val="50000"/>
                  <a:lumOff val="50000"/>
                </a:schemeClr>
              </a:solidFill>
              <a:latin typeface="Helvetica LT Std Light" pitchFamily="34" charset="0"/>
              <a:cs typeface="Arial" pitchFamily="34" charset="0"/>
            </a:endParaRP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Number of files in each category.</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7005" y="3219822"/>
            <a:ext cx="5489990" cy="216024"/>
          </a:xfrm>
          <a:prstGeom prst="rect">
            <a:avLst/>
          </a:prstGeom>
        </p:spPr>
      </p:pic>
    </p:spTree>
    <p:extLst>
      <p:ext uri="{BB962C8B-B14F-4D97-AF65-F5344CB8AC3E}">
        <p14:creationId xmlns:p14="http://schemas.microsoft.com/office/powerpoint/2010/main" val="418295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File Status</a:t>
            </a:r>
            <a:endParaRPr lang="ko-KR" altLang="en-US" sz="4000" dirty="0">
              <a:latin typeface="Helvetica LT Std Light" pitchFamily="34" charset="0"/>
            </a:endParaRPr>
          </a:p>
        </p:txBody>
      </p:sp>
      <p:sp>
        <p:nvSpPr>
          <p:cNvPr id="8" name="Content Placeholder 7"/>
          <p:cNvSpPr>
            <a:spLocks noGrp="1"/>
          </p:cNvSpPr>
          <p:nvPr>
            <p:ph sz="half" idx="1"/>
          </p:nvPr>
        </p:nvSpPr>
        <p:spPr>
          <a:xfrm>
            <a:off x="457199" y="1075983"/>
            <a:ext cx="4038600" cy="3975893"/>
          </a:xfrm>
        </p:spPr>
        <p:txBody>
          <a:bodyPr>
            <a:normAutofit/>
          </a:bodyPr>
          <a:lstStyle/>
          <a:p>
            <a:r>
              <a:rPr lang="en-US" sz="2000" dirty="0">
                <a:solidFill>
                  <a:schemeClr val="tx1">
                    <a:lumMod val="50000"/>
                    <a:lumOff val="50000"/>
                  </a:schemeClr>
                </a:solidFill>
                <a:latin typeface="Helvetica LT Std Light" pitchFamily="34" charset="0"/>
                <a:cs typeface="Arial" pitchFamily="34" charset="0"/>
              </a:rPr>
              <a:t>Number of files in each           category in responsive chart.</a:t>
            </a:r>
            <a:r>
              <a:rPr lang="en-US" sz="2000" dirty="0"/>
              <a:t> </a:t>
            </a:r>
          </a:p>
          <a:p>
            <a:endParaRPr lang="en-US" sz="2000" dirty="0"/>
          </a:p>
        </p:txBody>
      </p:sp>
      <p:sp>
        <p:nvSpPr>
          <p:cNvPr id="10" name="Content Placeholder 9"/>
          <p:cNvSpPr>
            <a:spLocks noGrp="1"/>
          </p:cNvSpPr>
          <p:nvPr>
            <p:ph sz="half" idx="2"/>
          </p:nvPr>
        </p:nvSpPr>
        <p:spPr>
          <a:xfrm>
            <a:off x="4644008" y="1075984"/>
            <a:ext cx="4038600" cy="3975892"/>
          </a:xfrm>
        </p:spPr>
        <p:txBody>
          <a:bodyPr>
            <a:normAutofit/>
          </a:bodyPr>
          <a:lstStyle/>
          <a:p>
            <a:r>
              <a:rPr lang="en-US" sz="2000" dirty="0">
                <a:solidFill>
                  <a:schemeClr val="tx1">
                    <a:lumMod val="50000"/>
                    <a:lumOff val="50000"/>
                  </a:schemeClr>
                </a:solidFill>
                <a:latin typeface="Helvetica LT Std Light" pitchFamily="34" charset="0"/>
                <a:cs typeface="Arial" pitchFamily="34" charset="0"/>
              </a:rPr>
              <a:t>Size of files in each category   in responsive chart.</a:t>
            </a:r>
          </a:p>
          <a:p>
            <a:endParaRPr lang="en-US" sz="2000" dirty="0">
              <a:solidFill>
                <a:schemeClr val="tx1">
                  <a:lumMod val="50000"/>
                  <a:lumOff val="50000"/>
                </a:schemeClr>
              </a:solidFill>
              <a:latin typeface="Helvetica LT Std Light" pitchFamily="34" charset="0"/>
              <a:cs typeface="Arial" pitchFamily="34" charset="0"/>
            </a:endParaRPr>
          </a:p>
          <a:p>
            <a:pPr marL="0" indent="0">
              <a:buNone/>
            </a:pPr>
            <a:endParaRPr lang="en-US" sz="20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0039" y="1995686"/>
            <a:ext cx="2892921" cy="2136489"/>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16847" y="1995684"/>
            <a:ext cx="2892922" cy="2136489"/>
          </a:xfrm>
          <a:prstGeom prst="rect">
            <a:avLst/>
          </a:prstGeom>
        </p:spPr>
      </p:pic>
    </p:spTree>
    <p:extLst>
      <p:ext uri="{BB962C8B-B14F-4D97-AF65-F5344CB8AC3E}">
        <p14:creationId xmlns:p14="http://schemas.microsoft.com/office/powerpoint/2010/main" val="51836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Admin</a:t>
            </a:r>
            <a:endParaRPr lang="ko-KR" altLang="en-US" sz="4000" dirty="0">
              <a:latin typeface="Helvetica LT Std Light" pitchFamily="34" charset="0"/>
            </a:endParaRPr>
          </a:p>
        </p:txBody>
      </p:sp>
      <p:sp>
        <p:nvSpPr>
          <p:cNvPr id="4" name="Content Placeholder 3"/>
          <p:cNvSpPr>
            <a:spLocks noGrp="1"/>
          </p:cNvSpPr>
          <p:nvPr>
            <p:ph idx="1"/>
          </p:nvPr>
        </p:nvSpPr>
        <p:spPr>
          <a:xfrm>
            <a:off x="457200" y="1131590"/>
            <a:ext cx="8229600" cy="3394472"/>
          </a:xfrm>
        </p:spPr>
        <p:txBody>
          <a:bodyPr>
            <a:noAutofit/>
          </a:bodyPr>
          <a:lstStyle/>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See total number of registered users.</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Start the LCD program:</a:t>
            </a:r>
          </a:p>
          <a:p>
            <a:pPr>
              <a:buFont typeface="Wingdings" pitchFamily="2" charset="2"/>
              <a:buChar char="ü"/>
            </a:pPr>
            <a:r>
              <a:rPr lang="en-US" altLang="ko-KR" sz="2200" dirty="0">
                <a:solidFill>
                  <a:schemeClr val="tx1">
                    <a:lumMod val="50000"/>
                    <a:lumOff val="50000"/>
                  </a:schemeClr>
                </a:solidFill>
                <a:latin typeface="Helvetica LT Std Light" pitchFamily="34" charset="0"/>
                <a:cs typeface="Arial" pitchFamily="34" charset="0"/>
              </a:rPr>
              <a:t>Change user limitations for uploading files</a:t>
            </a:r>
          </a:p>
          <a:p>
            <a:pPr marL="0" indent="0">
              <a:buNone/>
            </a:pPr>
            <a:r>
              <a:rPr lang="en-US" altLang="ko-KR" sz="2200" dirty="0">
                <a:solidFill>
                  <a:schemeClr val="tx1">
                    <a:lumMod val="50000"/>
                    <a:lumOff val="50000"/>
                  </a:schemeClr>
                </a:solidFill>
                <a:latin typeface="Helvetica LT Std Light" pitchFamily="34" charset="0"/>
                <a:cs typeface="Arial" pitchFamily="34" charset="0"/>
              </a:rPr>
              <a:t> </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3928" y="1563638"/>
            <a:ext cx="2014421" cy="43204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0243" y="2828826"/>
            <a:ext cx="3149949" cy="1457867"/>
          </a:xfrm>
          <a:prstGeom prst="rect">
            <a:avLst/>
          </a:prstGeom>
        </p:spPr>
      </p:pic>
    </p:spTree>
    <p:extLst>
      <p:ext uri="{BB962C8B-B14F-4D97-AF65-F5344CB8AC3E}">
        <p14:creationId xmlns:p14="http://schemas.microsoft.com/office/powerpoint/2010/main" val="2453367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altLang="ko-KR" sz="4000" dirty="0">
                <a:latin typeface="Helvetica LT Std Light" pitchFamily="34" charset="0"/>
              </a:rPr>
              <a:t>Admin</a:t>
            </a:r>
            <a:endParaRPr lang="ko-KR" altLang="en-US" sz="4000" dirty="0">
              <a:latin typeface="Helvetica LT Std Light" pitchFamily="34" charset="0"/>
            </a:endParaRPr>
          </a:p>
        </p:txBody>
      </p:sp>
      <p:sp>
        <p:nvSpPr>
          <p:cNvPr id="7" name="Content Placeholder 6"/>
          <p:cNvSpPr>
            <a:spLocks noGrp="1"/>
          </p:cNvSpPr>
          <p:nvPr>
            <p:ph sz="half" idx="1"/>
          </p:nvPr>
        </p:nvSpPr>
        <p:spPr>
          <a:xfrm>
            <a:off x="395536" y="1059582"/>
            <a:ext cx="4100264" cy="3672407"/>
          </a:xfrm>
        </p:spPr>
        <p:txBody>
          <a:bodyPr>
            <a:normAutofit/>
          </a:bodyPr>
          <a:lstStyle/>
          <a:p>
            <a:pPr>
              <a:buFont typeface="Wingdings" panose="05000000000000000000" pitchFamily="2" charset="2"/>
              <a:buChar char="ü"/>
            </a:pPr>
            <a:r>
              <a:rPr lang="en-US" altLang="ko-KR" sz="1750" dirty="0">
                <a:solidFill>
                  <a:schemeClr val="tx1">
                    <a:lumMod val="50000"/>
                    <a:lumOff val="50000"/>
                  </a:schemeClr>
                </a:solidFill>
                <a:latin typeface="Helvetica LT Std Light" pitchFamily="34" charset="0"/>
                <a:cs typeface="Arial" pitchFamily="34" charset="0"/>
              </a:rPr>
              <a:t>Edit users with intuitive suggestions (insert part of name and get a list containing all the names starting with that part).</a:t>
            </a:r>
          </a:p>
          <a:p>
            <a:endParaRPr lang="en-US" sz="1750" dirty="0"/>
          </a:p>
        </p:txBody>
      </p:sp>
      <p:sp>
        <p:nvSpPr>
          <p:cNvPr id="8" name="Content Placeholder 7"/>
          <p:cNvSpPr>
            <a:spLocks noGrp="1"/>
          </p:cNvSpPr>
          <p:nvPr>
            <p:ph sz="half" idx="2"/>
          </p:nvPr>
        </p:nvSpPr>
        <p:spPr>
          <a:xfrm>
            <a:off x="4648200" y="1059581"/>
            <a:ext cx="4038600" cy="3672407"/>
          </a:xfrm>
        </p:spPr>
        <p:txBody>
          <a:bodyPr>
            <a:normAutofit/>
          </a:bodyPr>
          <a:lstStyle/>
          <a:p>
            <a:pPr>
              <a:buFont typeface="Wingdings" panose="05000000000000000000" pitchFamily="2" charset="2"/>
              <a:buChar char="ü"/>
            </a:pPr>
            <a:r>
              <a:rPr lang="en-US" sz="1800" dirty="0">
                <a:solidFill>
                  <a:schemeClr val="tx1">
                    <a:lumMod val="50000"/>
                    <a:lumOff val="50000"/>
                  </a:schemeClr>
                </a:solidFill>
                <a:latin typeface="Helvetica LT Std Light" pitchFamily="34" charset="0"/>
                <a:cs typeface="Arial" pitchFamily="34" charset="0"/>
              </a:rPr>
              <a:t>Change password</a:t>
            </a:r>
          </a:p>
          <a:p>
            <a:pPr>
              <a:buFont typeface="Wingdings" panose="05000000000000000000" pitchFamily="2" charset="2"/>
              <a:buChar char="ü"/>
            </a:pPr>
            <a:r>
              <a:rPr lang="en-US" sz="1800" dirty="0">
                <a:solidFill>
                  <a:schemeClr val="tx1">
                    <a:lumMod val="50000"/>
                    <a:lumOff val="50000"/>
                  </a:schemeClr>
                </a:solidFill>
                <a:latin typeface="Helvetica LT Std Light" pitchFamily="34" charset="0"/>
                <a:cs typeface="Arial" pitchFamily="34" charset="0"/>
              </a:rPr>
              <a:t>Change directory path</a:t>
            </a:r>
          </a:p>
          <a:p>
            <a:pPr>
              <a:buFont typeface="Wingdings" panose="05000000000000000000" pitchFamily="2" charset="2"/>
              <a:buChar char="ü"/>
            </a:pPr>
            <a:r>
              <a:rPr lang="en-US" sz="1800" dirty="0">
                <a:solidFill>
                  <a:schemeClr val="tx1">
                    <a:lumMod val="50000"/>
                    <a:lumOff val="50000"/>
                  </a:schemeClr>
                </a:solidFill>
                <a:latin typeface="Helvetica LT Std Light" pitchFamily="34" charset="0"/>
                <a:cs typeface="Arial" pitchFamily="34" charset="0"/>
              </a:rPr>
              <a:t>Make admin.</a:t>
            </a:r>
            <a:endParaRPr lang="en-US" sz="1800"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656" y="2499742"/>
            <a:ext cx="2848023" cy="1251983"/>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9180" y="2355726"/>
            <a:ext cx="3536054" cy="1636565"/>
          </a:xfrm>
          <a:prstGeom prst="rect">
            <a:avLst/>
          </a:prstGeom>
        </p:spPr>
      </p:pic>
    </p:spTree>
    <p:extLst>
      <p:ext uri="{BB962C8B-B14F-4D97-AF65-F5344CB8AC3E}">
        <p14:creationId xmlns:p14="http://schemas.microsoft.com/office/powerpoint/2010/main" val="1979964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solidFill>
                  <a:schemeClr val="tx1">
                    <a:lumMod val="50000"/>
                    <a:lumOff val="50000"/>
                  </a:schemeClr>
                </a:solidFill>
                <a:latin typeface="Helvetica LT Std Light" pitchFamily="34" charset="0"/>
                <a:cs typeface="Arial" pitchFamily="34" charset="0"/>
              </a:rPr>
              <a:t>	</a:t>
            </a:r>
            <a:r>
              <a:rPr lang="en-US" sz="2000" dirty="0">
                <a:solidFill>
                  <a:schemeClr val="tx1">
                    <a:lumMod val="50000"/>
                    <a:lumOff val="50000"/>
                  </a:schemeClr>
                </a:solidFill>
                <a:latin typeface="Helvetica LT Std Light" pitchFamily="34" charset="0"/>
                <a:cs typeface="Arial" pitchFamily="34" charset="0"/>
              </a:rPr>
              <a:t>The application is a cloud based platform for storing files online. You can upload, download and delete any of   your files. You can add multiple files with the same name   as the website will automatically rename your file adding a number between brackets ((1), (2) etc.) just like Windows.</a:t>
            </a:r>
          </a:p>
          <a:p>
            <a:pPr marL="0" indent="0">
              <a:buNone/>
            </a:pPr>
            <a:endParaRPr lang="en-US" sz="2000" dirty="0">
              <a:solidFill>
                <a:schemeClr val="tx1">
                  <a:lumMod val="50000"/>
                  <a:lumOff val="50000"/>
                </a:schemeClr>
              </a:solidFill>
              <a:latin typeface="Helvetica LT Std Light" pitchFamily="34" charset="0"/>
              <a:cs typeface="Arial" pitchFamily="34" charset="0"/>
            </a:endParaRPr>
          </a:p>
          <a:p>
            <a:pPr marL="0" indent="0">
              <a:buNone/>
            </a:pPr>
            <a:r>
              <a:rPr lang="en-US" sz="2000" dirty="0">
                <a:solidFill>
                  <a:schemeClr val="tx1">
                    <a:lumMod val="50000"/>
                    <a:lumOff val="50000"/>
                  </a:schemeClr>
                </a:solidFill>
                <a:latin typeface="Helvetica LT Std Light" pitchFamily="34" charset="0"/>
                <a:cs typeface="Arial" pitchFamily="34" charset="0"/>
              </a:rPr>
              <a:t>	In order to do all of this you need an account that is very easy to create by providing username, password and an email for password recovery just in case you forgot it.</a:t>
            </a:r>
          </a:p>
          <a:p>
            <a:pPr marL="0" indent="0">
              <a:buNone/>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396421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Why use cloud? For some computer owners, finding enough   storage space to hold all the data they've acquired is a real challenge. 	Some people invest in larger hard drives. Others prefer           external storage devices like thumb drives or compact discs.     	        Desperate computer owners might delete entire folders worth of old files in order to make space for new information. But some are choosing to rely on a growing trend: </a:t>
            </a:r>
            <a:r>
              <a:rPr lang="en-US" sz="2000" b="1" dirty="0">
                <a:latin typeface="Helvetica LT Std Light" pitchFamily="34" charset="0"/>
                <a:cs typeface="Arial" pitchFamily="34" charset="0"/>
              </a:rPr>
              <a:t>cloud storage.</a:t>
            </a:r>
            <a:endParaRPr lang="en-US"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1800" y="160643"/>
            <a:ext cx="629087" cy="629087"/>
          </a:xfrm>
          <a:prstGeom prst="rect">
            <a:avLst/>
          </a:prstGeom>
        </p:spPr>
      </p:pic>
    </p:spTree>
    <p:extLst>
      <p:ext uri="{BB962C8B-B14F-4D97-AF65-F5344CB8AC3E}">
        <p14:creationId xmlns:p14="http://schemas.microsoft.com/office/powerpoint/2010/main" val="2096193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Introduction</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The purpose of this presentation is to highlight how our 	         application works without going into too much detail into the hardware and software specifications . </a:t>
            </a:r>
          </a:p>
          <a:p>
            <a:pPr marL="0" indent="0">
              <a:buNone/>
            </a:pPr>
            <a:endParaRPr lang="en-US" sz="2000" dirty="0">
              <a:solidFill>
                <a:schemeClr val="tx1">
                  <a:lumMod val="50000"/>
                  <a:lumOff val="50000"/>
                </a:schemeClr>
              </a:solidFill>
              <a:latin typeface="Helvetica LT Std Light" pitchFamily="34" charset="0"/>
              <a:cs typeface="Arial" pitchFamily="34" charset="0"/>
            </a:endParaRPr>
          </a:p>
          <a:p>
            <a:pPr marL="0" indent="0">
              <a:buNone/>
            </a:pPr>
            <a:r>
              <a:rPr lang="en-US" sz="2000" dirty="0">
                <a:solidFill>
                  <a:schemeClr val="tx1">
                    <a:lumMod val="50000"/>
                    <a:lumOff val="50000"/>
                  </a:schemeClr>
                </a:solidFill>
                <a:latin typeface="Helvetica LT Std Light" pitchFamily="34" charset="0"/>
                <a:cs typeface="Arial" pitchFamily="34" charset="0"/>
              </a:rPr>
              <a:t>	For more information , check our full documentation about the project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3546842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Cloud Architecture</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 y="1779662"/>
            <a:ext cx="3839862" cy="2100193"/>
          </a:xfrm>
        </p:spPr>
      </p:pic>
      <p:sp>
        <p:nvSpPr>
          <p:cNvPr id="6" name="Content Placeholder 5"/>
          <p:cNvSpPr>
            <a:spLocks noGrp="1"/>
          </p:cNvSpPr>
          <p:nvPr>
            <p:ph sz="quarter" idx="4"/>
          </p:nvPr>
        </p:nvSpPr>
        <p:spPr>
          <a:xfrm>
            <a:off x="4499992" y="1203598"/>
            <a:ext cx="4392488" cy="3391024"/>
          </a:xfrm>
        </p:spPr>
        <p:txBody>
          <a:bodyPr>
            <a:normAutofit lnSpcReduction="10000"/>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This is the basic architecture of a cloud-based platform. In our     case we use them as follows:</a:t>
            </a:r>
          </a:p>
          <a:p>
            <a:pPr>
              <a:buFont typeface="Wingdings" panose="05000000000000000000" pitchFamily="2" charset="2"/>
              <a:buChar char="ü"/>
            </a:pPr>
            <a:r>
              <a:rPr lang="en-US" sz="1900" dirty="0">
                <a:solidFill>
                  <a:schemeClr val="tx1">
                    <a:lumMod val="50000"/>
                    <a:lumOff val="50000"/>
                  </a:schemeClr>
                </a:solidFill>
                <a:latin typeface="Helvetica LT Std Light" pitchFamily="34" charset="0"/>
                <a:cs typeface="Arial" pitchFamily="34" charset="0"/>
              </a:rPr>
              <a:t>User front end: the website.</a:t>
            </a:r>
          </a:p>
          <a:p>
            <a:pPr>
              <a:buFont typeface="Wingdings" panose="05000000000000000000" pitchFamily="2" charset="2"/>
              <a:buChar char="ü"/>
            </a:pPr>
            <a:r>
              <a:rPr lang="en-US" sz="1900" dirty="0">
                <a:solidFill>
                  <a:schemeClr val="tx1">
                    <a:lumMod val="50000"/>
                    <a:lumOff val="50000"/>
                  </a:schemeClr>
                </a:solidFill>
                <a:latin typeface="Helvetica LT Std Light" pitchFamily="34" charset="0"/>
                <a:cs typeface="Arial" pitchFamily="34" charset="0"/>
              </a:rPr>
              <a:t>Software as a Service:             	        the webserver (Apache).</a:t>
            </a:r>
          </a:p>
          <a:p>
            <a:pPr>
              <a:buFont typeface="Wingdings" panose="05000000000000000000" pitchFamily="2" charset="2"/>
              <a:buChar char="ü"/>
            </a:pPr>
            <a:r>
              <a:rPr lang="en-US" sz="1900" dirty="0">
                <a:solidFill>
                  <a:schemeClr val="tx1">
                    <a:lumMod val="50000"/>
                    <a:lumOff val="50000"/>
                  </a:schemeClr>
                </a:solidFill>
                <a:latin typeface="Helvetica LT Std Light" pitchFamily="34" charset="0"/>
                <a:cs typeface="Arial" pitchFamily="34" charset="0"/>
              </a:rPr>
              <a:t>Platform as a Service:                      the operating system (</a:t>
            </a:r>
            <a:r>
              <a:rPr lang="en-US" sz="1900" dirty="0" err="1">
                <a:solidFill>
                  <a:schemeClr val="tx1">
                    <a:lumMod val="50000"/>
                    <a:lumOff val="50000"/>
                  </a:schemeClr>
                </a:solidFill>
                <a:latin typeface="Helvetica LT Std Light" pitchFamily="34" charset="0"/>
                <a:cs typeface="Arial" pitchFamily="34" charset="0"/>
              </a:rPr>
              <a:t>Raspbian</a:t>
            </a:r>
            <a:r>
              <a:rPr lang="en-US" sz="1900" dirty="0">
                <a:solidFill>
                  <a:schemeClr val="tx1">
                    <a:lumMod val="50000"/>
                    <a:lumOff val="50000"/>
                  </a:schemeClr>
                </a:solidFill>
                <a:latin typeface="Helvetica LT Std Light" pitchFamily="34" charset="0"/>
                <a:cs typeface="Arial" pitchFamily="34" charset="0"/>
              </a:rPr>
              <a:t>).</a:t>
            </a:r>
          </a:p>
          <a:p>
            <a:pPr>
              <a:buFont typeface="Wingdings" panose="05000000000000000000" pitchFamily="2" charset="2"/>
              <a:buChar char="ü"/>
            </a:pPr>
            <a:r>
              <a:rPr lang="en-US" sz="1900" dirty="0">
                <a:solidFill>
                  <a:schemeClr val="tx1">
                    <a:lumMod val="50000"/>
                    <a:lumOff val="50000"/>
                  </a:schemeClr>
                </a:solidFill>
                <a:latin typeface="Helvetica LT Std Light" pitchFamily="34" charset="0"/>
                <a:cs typeface="Arial" pitchFamily="34" charset="0"/>
              </a:rPr>
              <a:t>Infrastructure as a Service:              the Raspberry Pi with all its             components.</a:t>
            </a:r>
          </a:p>
          <a:p>
            <a:pPr>
              <a:buFont typeface="Wingdings" panose="05000000000000000000" pitchFamily="2" charset="2"/>
              <a:buChar char="ü"/>
            </a:pPr>
            <a:endParaRPr lang="en-US" sz="2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344466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Software Implementation</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The website is a fusion of PHP, HTML, CSS, JavaScript, shell scripts,   C scripts and MySQL databases.</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The website is run under the Apache Server. It is a software that allows entities to host web servers, mail servers etc.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The databases containing user and files information are stored under  a MySQL server and managed by the </a:t>
            </a:r>
            <a:r>
              <a:rPr lang="en-US" sz="2000" dirty="0" err="1">
                <a:solidFill>
                  <a:schemeClr val="tx1">
                    <a:lumMod val="50000"/>
                    <a:lumOff val="50000"/>
                  </a:schemeClr>
                </a:solidFill>
                <a:latin typeface="Helvetica LT Std Light" pitchFamily="34" charset="0"/>
                <a:cs typeface="Arial" pitchFamily="34" charset="0"/>
              </a:rPr>
              <a:t>phpMyAdmin</a:t>
            </a:r>
            <a:r>
              <a:rPr lang="en-US" sz="2000" dirty="0">
                <a:solidFill>
                  <a:schemeClr val="tx1">
                    <a:lumMod val="50000"/>
                    <a:lumOff val="50000"/>
                  </a:schemeClr>
                </a:solidFill>
                <a:latin typeface="Helvetica LT Std Light" pitchFamily="34" charset="0"/>
                <a:cs typeface="Arial" pitchFamily="34" charset="0"/>
              </a:rPr>
              <a:t> platform.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File moving and deletion is done by terminal command run on the web server.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Design is build using HTML, CSS and JavaScript.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Email server using Simple Mail Transfer Protocol (SMTP) to send mails.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spTree>
    <p:extLst>
      <p:ext uri="{BB962C8B-B14F-4D97-AF65-F5344CB8AC3E}">
        <p14:creationId xmlns:p14="http://schemas.microsoft.com/office/powerpoint/2010/main" val="2865760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Transfer Protocols</a:t>
            </a:r>
            <a:endParaRPr lang="en-US" dirty="0"/>
          </a:p>
        </p:txBody>
      </p:sp>
      <p:sp>
        <p:nvSpPr>
          <p:cNvPr id="3" name="Content Placeholder 2"/>
          <p:cNvSpPr>
            <a:spLocks noGrp="1"/>
          </p:cNvSpPr>
          <p:nvPr>
            <p:ph idx="1"/>
          </p:nvPr>
        </p:nvSpPr>
        <p:spPr>
          <a:xfrm>
            <a:off x="457200" y="1200151"/>
            <a:ext cx="8291264" cy="3394472"/>
          </a:xfrm>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a:t>
            </a:r>
            <a:r>
              <a:rPr lang="en-US" sz="2400" dirty="0">
                <a:latin typeface="Helvetica LT Std Light" pitchFamily="34" charset="0"/>
                <a:cs typeface="Arial" pitchFamily="34" charset="0"/>
              </a:rPr>
              <a:t>TCP (Transmission Control Protocol)</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Provides a communication service at an intermediate level between  the administrators of the server and the server.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Transmission Control Protocol accepts data from a data stream,        divides it into chunks, and adds a TCP header creating a TCP         segment. The TCP segment is then encapsulated into an Internet     Protocol (IP) datagram, and exchanged with peers.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Used with programs such as </a:t>
            </a:r>
            <a:r>
              <a:rPr lang="en-US" sz="2000" dirty="0" err="1">
                <a:solidFill>
                  <a:schemeClr val="tx1">
                    <a:lumMod val="50000"/>
                    <a:lumOff val="50000"/>
                  </a:schemeClr>
                </a:solidFill>
                <a:latin typeface="Helvetica LT Std Light" pitchFamily="34" charset="0"/>
                <a:cs typeface="Arial" pitchFamily="34" charset="0"/>
              </a:rPr>
              <a:t>PuTTY</a:t>
            </a:r>
            <a:r>
              <a:rPr lang="en-US" sz="2000" dirty="0">
                <a:solidFill>
                  <a:schemeClr val="tx1">
                    <a:lumMod val="50000"/>
                    <a:lumOff val="50000"/>
                  </a:schemeClr>
                </a:solidFill>
                <a:latin typeface="Helvetica LT Std Light" pitchFamily="34" charset="0"/>
                <a:cs typeface="Arial" pitchFamily="34" charset="0"/>
              </a:rPr>
              <a:t>.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Requires IP, port, username and password.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3343913"/>
            <a:ext cx="1956406" cy="1783862"/>
          </a:xfrm>
          <a:prstGeom prst="rect">
            <a:avLst/>
          </a:prstGeom>
        </p:spPr>
      </p:pic>
    </p:spTree>
    <p:extLst>
      <p:ext uri="{BB962C8B-B14F-4D97-AF65-F5344CB8AC3E}">
        <p14:creationId xmlns:p14="http://schemas.microsoft.com/office/powerpoint/2010/main" val="296170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Helvetica LT Std Light" pitchFamily="34" charset="0"/>
              </a:rPr>
              <a:t>Transfer Protocols</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solidFill>
                  <a:schemeClr val="tx1">
                    <a:lumMod val="50000"/>
                    <a:lumOff val="50000"/>
                  </a:schemeClr>
                </a:solidFill>
                <a:latin typeface="Helvetica LT Std Light" pitchFamily="34" charset="0"/>
                <a:cs typeface="Arial" pitchFamily="34" charset="0"/>
              </a:rPr>
              <a:t>	 </a:t>
            </a:r>
            <a:r>
              <a:rPr lang="en-US" sz="2400" dirty="0">
                <a:latin typeface="Helvetica LT Std Light" pitchFamily="34" charset="0"/>
                <a:cs typeface="Arial" pitchFamily="34" charset="0"/>
              </a:rPr>
              <a:t>SMPT (Simple Mail Transfer Protocol)</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It is an internet standard for email transmission. </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SMTP is a delivery protocol only.</a:t>
            </a:r>
          </a:p>
          <a:p>
            <a:pPr>
              <a:buFont typeface="Wingdings" panose="05000000000000000000" pitchFamily="2" charset="2"/>
              <a:buChar char="ü"/>
            </a:pPr>
            <a:r>
              <a:rPr lang="en-US" sz="2000" dirty="0">
                <a:solidFill>
                  <a:schemeClr val="tx1">
                    <a:lumMod val="50000"/>
                    <a:lumOff val="50000"/>
                  </a:schemeClr>
                </a:solidFill>
                <a:latin typeface="Helvetica LT Std Light" pitchFamily="34" charset="0"/>
                <a:cs typeface="Arial" pitchFamily="34" charset="0"/>
              </a:rPr>
              <a:t>Used by the server to send forgot password and feedback emails.</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70165" y="16627"/>
            <a:ext cx="288032" cy="2880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1800" y="2897387"/>
            <a:ext cx="3064802" cy="1937085"/>
          </a:xfrm>
          <a:prstGeom prst="rect">
            <a:avLst/>
          </a:prstGeom>
        </p:spPr>
      </p:pic>
    </p:spTree>
    <p:extLst>
      <p:ext uri="{BB962C8B-B14F-4D97-AF65-F5344CB8AC3E}">
        <p14:creationId xmlns:p14="http://schemas.microsoft.com/office/powerpoint/2010/main" val="1337953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454</Words>
  <Application>Microsoft Office PowerPoint</Application>
  <PresentationFormat>On-screen Show (16:9)</PresentationFormat>
  <Paragraphs>129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맑은 고딕</vt:lpstr>
      <vt:lpstr>Arial</vt:lpstr>
      <vt:lpstr>Calibri</vt:lpstr>
      <vt:lpstr>Helvetica LT Std Light</vt:lpstr>
      <vt:lpstr>Wingdings</vt:lpstr>
      <vt:lpstr>Office Theme</vt:lpstr>
      <vt:lpstr>PowerPoint Presentation</vt:lpstr>
      <vt:lpstr>Summary</vt:lpstr>
      <vt:lpstr>Introduction</vt:lpstr>
      <vt:lpstr>Introduction</vt:lpstr>
      <vt:lpstr>Introduction</vt:lpstr>
      <vt:lpstr>Cloud Architecture</vt:lpstr>
      <vt:lpstr>Software Implementation</vt:lpstr>
      <vt:lpstr>Transfer Protocols</vt:lpstr>
      <vt:lpstr>Transfer Protocols</vt:lpstr>
      <vt:lpstr>Transfer Protocols</vt:lpstr>
      <vt:lpstr>Transfer Protocols</vt:lpstr>
      <vt:lpstr>Transfer Protocols</vt:lpstr>
      <vt:lpstr>Flowcharts</vt:lpstr>
      <vt:lpstr>Flowcharts</vt:lpstr>
      <vt:lpstr>Create an account</vt:lpstr>
      <vt:lpstr>Login into your account</vt:lpstr>
      <vt:lpstr>Menu Clarification</vt:lpstr>
      <vt:lpstr>Main Page</vt:lpstr>
      <vt:lpstr>My Files</vt:lpstr>
      <vt:lpstr>Manage your files</vt:lpstr>
      <vt:lpstr>Upload a file</vt:lpstr>
      <vt:lpstr>File Status</vt:lpstr>
      <vt:lpstr>File Status</vt:lpstr>
      <vt:lpstr>Admin</vt:lpstr>
      <vt:lpstr>Admin</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Sheiddy</cp:lastModifiedBy>
  <cp:revision>34</cp:revision>
  <dcterms:created xsi:type="dcterms:W3CDTF">2014-04-01T16:27:38Z</dcterms:created>
  <dcterms:modified xsi:type="dcterms:W3CDTF">2017-06-15T21:58:21Z</dcterms:modified>
</cp:coreProperties>
</file>