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86" r:id="rId4"/>
    <p:sldId id="282" r:id="rId5"/>
    <p:sldId id="283" r:id="rId6"/>
    <p:sldId id="258" r:id="rId7"/>
    <p:sldId id="261" r:id="rId8"/>
    <p:sldId id="280" r:id="rId9"/>
    <p:sldId id="288" r:id="rId10"/>
    <p:sldId id="279" r:id="rId11"/>
    <p:sldId id="289" r:id="rId1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5" autoAdjust="0"/>
    <p:restoredTop sz="81975" autoAdjust="0"/>
  </p:normalViewPr>
  <p:slideViewPr>
    <p:cSldViewPr>
      <p:cViewPr>
        <p:scale>
          <a:sx n="150" d="100"/>
          <a:sy n="150" d="100"/>
        </p:scale>
        <p:origin x="1386" y="5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A6041-EACD-47EB-B6F7-8A56575E54AA}" type="datetimeFigureOut">
              <a:rPr lang="en-US" smtClean="0"/>
              <a:t>07-Jun-21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24131-7246-4C8A-9B98-A75E3ECB3C44}" type="slidenum">
              <a:rPr lang="en-US" smtClean="0"/>
              <a:t>‹#›</a:t>
            </a:fld>
            <a:endParaRPr lang="en-US"/>
          </a:p>
        </p:txBody>
      </p:sp>
    </p:spTree>
    <p:extLst>
      <p:ext uri="{BB962C8B-B14F-4D97-AF65-F5344CB8AC3E}">
        <p14:creationId xmlns:p14="http://schemas.microsoft.com/office/powerpoint/2010/main" val="313724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Nicu-Serban POP and today </a:t>
            </a:r>
            <a:r>
              <a:rPr lang="en-US" dirty="0" err="1"/>
              <a:t>i'm</a:t>
            </a:r>
            <a:r>
              <a:rPr lang="en-US" dirty="0"/>
              <a:t> presenting you a Study of UV-C Intensity Distribution Using the TIAMO-C6 Sensor, which is a measurement application designed to evaluate ultraviolet-C (UV-C) intensity generated by commercially available lamps.</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1</a:t>
            </a:fld>
            <a:endParaRPr lang="en-US"/>
          </a:p>
        </p:txBody>
      </p:sp>
    </p:spTree>
    <p:extLst>
      <p:ext uri="{BB962C8B-B14F-4D97-AF65-F5344CB8AC3E}">
        <p14:creationId xmlns:p14="http://schemas.microsoft.com/office/powerpoint/2010/main" val="368100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contribution to the actual scientific paper include research on UVC disinfection devices, vehicle and sensor design and implementation</a:t>
            </a:r>
          </a:p>
          <a:p>
            <a:r>
              <a:rPr lang="en-US" dirty="0"/>
              <a:t>with everything included, the hardware and the software (written in C for the </a:t>
            </a:r>
            <a:r>
              <a:rPr lang="en-US" dirty="0" err="1"/>
              <a:t>arduinos</a:t>
            </a:r>
            <a:r>
              <a:rPr lang="en-US" dirty="0"/>
              <a:t> sensor and stepper motors, the python core</a:t>
            </a:r>
          </a:p>
          <a:p>
            <a:r>
              <a:rPr lang="en-US" dirty="0"/>
              <a:t>script that centralizes everything and </a:t>
            </a:r>
            <a:r>
              <a:rPr lang="en-US" dirty="0" err="1"/>
              <a:t>matlab</a:t>
            </a:r>
            <a:r>
              <a:rPr lang="en-US" dirty="0"/>
              <a:t> for data processing) and also a bit of java processing for the matrix grid.</a:t>
            </a:r>
          </a:p>
          <a:p>
            <a:r>
              <a:rPr lang="en-US" dirty="0"/>
              <a:t>I also did the testing on two different types of lamps and submitted the paper abstract to SIITME 2021.</a:t>
            </a:r>
          </a:p>
          <a:p>
            <a:r>
              <a:rPr lang="en-US" dirty="0"/>
              <a:t>As future development, we aim on correlating the effectiveness of a disinfection device, based on such UV-C lamps, in relation with exposure time, distance and target colonies type. </a:t>
            </a:r>
          </a:p>
        </p:txBody>
      </p:sp>
      <p:sp>
        <p:nvSpPr>
          <p:cNvPr id="4" name="Slide Number Placeholder 3"/>
          <p:cNvSpPr>
            <a:spLocks noGrp="1"/>
          </p:cNvSpPr>
          <p:nvPr>
            <p:ph type="sldNum" sz="quarter" idx="5"/>
          </p:nvPr>
        </p:nvSpPr>
        <p:spPr/>
        <p:txBody>
          <a:bodyPr/>
          <a:lstStyle/>
          <a:p>
            <a:fld id="{49D24131-7246-4C8A-9B98-A75E3ECB3C44}" type="slidenum">
              <a:rPr lang="en-US" smtClean="0"/>
              <a:t>10</a:t>
            </a:fld>
            <a:endParaRPr lang="en-US"/>
          </a:p>
        </p:txBody>
      </p:sp>
    </p:spTree>
    <p:extLst>
      <p:ext uri="{BB962C8B-B14F-4D97-AF65-F5344CB8AC3E}">
        <p14:creationId xmlns:p14="http://schemas.microsoft.com/office/powerpoint/2010/main" val="267800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if you have any question please ask but I also have a video presenting the vehicle itself if you want to see it.</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11</a:t>
            </a:fld>
            <a:endParaRPr lang="en-US"/>
          </a:p>
        </p:txBody>
      </p:sp>
    </p:spTree>
    <p:extLst>
      <p:ext uri="{BB962C8B-B14F-4D97-AF65-F5344CB8AC3E}">
        <p14:creationId xmlns:p14="http://schemas.microsoft.com/office/powerpoint/2010/main" val="57379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UV-C which has a wavelength of 200-280nm is widely used in </a:t>
            </a:r>
            <a:r>
              <a:rPr lang="en-US" dirty="0" err="1"/>
              <a:t>disinfting</a:t>
            </a:r>
            <a:r>
              <a:rPr lang="en-US" dirty="0"/>
              <a:t> area of viruses and bacteria. The problem is, its dangerous for human beings because of the UV radiation and ozone produced and is considered a potential human carcinogen.</a:t>
            </a:r>
          </a:p>
          <a:p>
            <a:r>
              <a:rPr lang="en-US" dirty="0"/>
              <a:t>We designed a remotely controlled vehicle that can explore areas exposed to UV-C light where human presence is not allowed. The vehicle will be able to be controlled from a distance and have a video feedback.</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2</a:t>
            </a:fld>
            <a:endParaRPr lang="en-US"/>
          </a:p>
        </p:txBody>
      </p:sp>
    </p:spTree>
    <p:extLst>
      <p:ext uri="{BB962C8B-B14F-4D97-AF65-F5344CB8AC3E}">
        <p14:creationId xmlns:p14="http://schemas.microsoft.com/office/powerpoint/2010/main" val="309099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vehicle comes with 4 independent wheels with one motor each that can be driven individually and can be controlled by two different remote controllers.</a:t>
            </a:r>
          </a:p>
          <a:p>
            <a:r>
              <a:rPr lang="en-US" dirty="0"/>
              <a:t>The vehicle will be able to transmit video trough the video camera attached to it's head. This head contains two servo motors in order to allow it to bidirectionally move.</a:t>
            </a:r>
          </a:p>
          <a:p>
            <a:r>
              <a:rPr lang="en-US" dirty="0"/>
              <a:t>The Raspberry Pi centralizes and controls devices such as the video camera, the driving motors and the Bluetooth controller while the Arduino Nano is responsible for reading the analog values from the sensor-module,</a:t>
            </a:r>
          </a:p>
          <a:p>
            <a:r>
              <a:rPr lang="en-US" dirty="0"/>
              <a:t>For driving the servo motors and for communication with the wireless controller.</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3</a:t>
            </a:fld>
            <a:endParaRPr lang="en-US"/>
          </a:p>
        </p:txBody>
      </p:sp>
    </p:spTree>
    <p:extLst>
      <p:ext uri="{BB962C8B-B14F-4D97-AF65-F5344CB8AC3E}">
        <p14:creationId xmlns:p14="http://schemas.microsoft.com/office/powerpoint/2010/main" val="376570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wireless controller is a drone controller (MC6C) that is capable of transmitting up to 1km in the best case scenario but is not as accurate as the Bluetooth one and requires a special receiver. This type of controller can be seen in the right most part of the screen.</a:t>
            </a:r>
          </a:p>
          <a:p>
            <a:r>
              <a:rPr lang="en-US" dirty="0"/>
              <a:t>The other type of controller for the vehicle is a PlayStation 4 DualShock controller. It communicates via Bluetooth and has a better accuracy than the drone controller but has a significantly lower range of up to 10 meters and is shown in the middle of the screen.</a:t>
            </a:r>
          </a:p>
          <a:p>
            <a:r>
              <a:rPr lang="en-US" dirty="0"/>
              <a:t>In the left part, a screenshot from the live video feed is shown and is exactly what the users sees.</a:t>
            </a:r>
          </a:p>
          <a:p>
            <a:r>
              <a:rPr lang="en-US" dirty="0"/>
              <a:t>The video has a resolution of 1920x1080 with a delay between 20 to 80ms but can go higher depending on wireless obstacles or interference.</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4</a:t>
            </a:fld>
            <a:endParaRPr lang="en-US"/>
          </a:p>
        </p:txBody>
      </p:sp>
    </p:spTree>
    <p:extLst>
      <p:ext uri="{BB962C8B-B14F-4D97-AF65-F5344CB8AC3E}">
        <p14:creationId xmlns:p14="http://schemas.microsoft.com/office/powerpoint/2010/main" val="310520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our sensor, we are using a TIAMO-C6 amplified detector from </a:t>
            </a:r>
            <a:r>
              <a:rPr lang="en-US" dirty="0" err="1"/>
              <a:t>Roithner</a:t>
            </a:r>
            <a:r>
              <a:rPr lang="en-US" dirty="0"/>
              <a:t> </a:t>
            </a:r>
            <a:r>
              <a:rPr lang="en-US" dirty="0" err="1"/>
              <a:t>LaserTechnik</a:t>
            </a:r>
            <a:r>
              <a:rPr lang="en-US" dirty="0"/>
              <a:t>.</a:t>
            </a:r>
          </a:p>
          <a:p>
            <a:r>
              <a:rPr lang="en-US" dirty="0"/>
              <a:t>It is capable of reading UV light in the range of 225-287nm wavelength. </a:t>
            </a:r>
          </a:p>
          <a:p>
            <a:r>
              <a:rPr lang="en-US" dirty="0"/>
              <a:t>It can detect UV light up to a maximum irradiance of 1.8mW/cm2 which is achieved from 95% of supply voltage 3.3 or 5V in our case and has a responsivity of 2.8 𝑚𝑉/µ𝑊/𝑐𝑚^2 and takes around 69ms to read one sample.</a:t>
            </a:r>
          </a:p>
          <a:p>
            <a:r>
              <a:rPr lang="en-US" dirty="0"/>
              <a:t>The naked sensor is shown in the left image while in the right image is the sensor with its 3D printed protective enclosure.</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5</a:t>
            </a:fld>
            <a:endParaRPr lang="en-US"/>
          </a:p>
        </p:txBody>
      </p:sp>
    </p:spTree>
    <p:extLst>
      <p:ext uri="{BB962C8B-B14F-4D97-AF65-F5344CB8AC3E}">
        <p14:creationId xmlns:p14="http://schemas.microsoft.com/office/powerpoint/2010/main" val="368069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features of the robot is the ability to produce a 2D matrix grid with UV data, dispersion map. In order to do this, the robot's head will move in a grid-like pattern as shown in the upper left image. The resulting grid will have a resolution of</a:t>
            </a:r>
          </a:p>
          <a:p>
            <a:r>
              <a:rPr lang="en-US" dirty="0"/>
              <a:t>100x56 and this is in order to have the same aspect ratio as the camera/photo of 16:9. This gives us a total 5600 readings.</a:t>
            </a:r>
          </a:p>
          <a:p>
            <a:r>
              <a:rPr lang="en-US" dirty="0"/>
              <a:t>The data that is collected contains values between 0-1023 with higher values having higher intensity and a data sample is shown in the lower right part of the screen. </a:t>
            </a:r>
          </a:p>
          <a:p>
            <a:r>
              <a:rPr lang="en-US" dirty="0"/>
              <a:t>A typical result of this type of measurement is shown in the lower left part of the screen where you can see the UV outline.</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6</a:t>
            </a:fld>
            <a:endParaRPr lang="en-US"/>
          </a:p>
        </p:txBody>
      </p:sp>
    </p:spTree>
    <p:extLst>
      <p:ext uri="{BB962C8B-B14F-4D97-AF65-F5344CB8AC3E}">
        <p14:creationId xmlns:p14="http://schemas.microsoft.com/office/powerpoint/2010/main" val="8945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continuing to the actual test results, this is how the vehicle looks. A side view of the entire vehicle shown in the right image and its head in the left image containing the cameras and the UV-C sensor module in its protective enclosure.</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7</a:t>
            </a:fld>
            <a:endParaRPr lang="en-US"/>
          </a:p>
        </p:txBody>
      </p:sp>
    </p:spTree>
    <p:extLst>
      <p:ext uri="{BB962C8B-B14F-4D97-AF65-F5344CB8AC3E}">
        <p14:creationId xmlns:p14="http://schemas.microsoft.com/office/powerpoint/2010/main" val="367014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test data, here we can see in the upper left part of the screen the testing environment that we used. The UV lamp can be seen in the middle upper part of the image in light blue.</a:t>
            </a:r>
          </a:p>
          <a:p>
            <a:r>
              <a:rPr lang="en-US" dirty="0"/>
              <a:t>The resulting matrix grid is shown in the right side of the screen and the UV radiation outline can be noted.</a:t>
            </a:r>
          </a:p>
          <a:p>
            <a:r>
              <a:rPr lang="en-US" dirty="0"/>
              <a:t>This test was done with a single UV lamp of 25W from a distance of 1 meter and we achieved a maximum irradiance in the middle of the UV blob of 33uW/cm2. Our reference voltage in this case was 3.3V</a:t>
            </a:r>
          </a:p>
          <a:p>
            <a:endParaRPr lang="en-US" dirty="0"/>
          </a:p>
        </p:txBody>
      </p:sp>
      <p:sp>
        <p:nvSpPr>
          <p:cNvPr id="4" name="Slide Number Placeholder 3"/>
          <p:cNvSpPr>
            <a:spLocks noGrp="1"/>
          </p:cNvSpPr>
          <p:nvPr>
            <p:ph type="sldNum" sz="quarter" idx="5"/>
          </p:nvPr>
        </p:nvSpPr>
        <p:spPr/>
        <p:txBody>
          <a:bodyPr/>
          <a:lstStyle/>
          <a:p>
            <a:fld id="{49D24131-7246-4C8A-9B98-A75E3ECB3C44}" type="slidenum">
              <a:rPr lang="en-US" smtClean="0"/>
              <a:t>8</a:t>
            </a:fld>
            <a:endParaRPr lang="en-US"/>
          </a:p>
        </p:txBody>
      </p:sp>
    </p:spTree>
    <p:extLst>
      <p:ext uri="{BB962C8B-B14F-4D97-AF65-F5344CB8AC3E}">
        <p14:creationId xmlns:p14="http://schemas.microsoft.com/office/powerpoint/2010/main" val="371032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2nd testing scenario, we used a single 36W lamp from a distance of 1 meter. The UV lamp was turned off before starting to collect data. </a:t>
            </a:r>
          </a:p>
          <a:p>
            <a:r>
              <a:rPr lang="en-US" dirty="0"/>
              <a:t>In this chart the resulting data from one 36W lamp and two 36W lamps are compared. The data that is present on the chart were acquired using single point measurement mode (without moving the head). It can be noted from the chart that, after being turned on, </a:t>
            </a:r>
          </a:p>
          <a:p>
            <a:r>
              <a:rPr lang="en-US" dirty="0"/>
              <a:t>the sensor and the lamp need about 200 seconds to warm-up and after that the matrix grid can be generated as seen in the right image.</a:t>
            </a:r>
          </a:p>
          <a:p>
            <a:r>
              <a:rPr lang="en-US" dirty="0"/>
              <a:t>In this scenario, we achieved a maximum irradiance of 139 </a:t>
            </a:r>
            <a:r>
              <a:rPr lang="en-US" dirty="0" err="1"/>
              <a:t>μW</a:t>
            </a:r>
            <a:r>
              <a:rPr lang="en-US" dirty="0"/>
              <a:t>/cm2 in the middle of the UV blob for one lamp and 231μW/cm2 for two lamps.</a:t>
            </a:r>
          </a:p>
        </p:txBody>
      </p:sp>
      <p:sp>
        <p:nvSpPr>
          <p:cNvPr id="4" name="Slide Number Placeholder 3"/>
          <p:cNvSpPr>
            <a:spLocks noGrp="1"/>
          </p:cNvSpPr>
          <p:nvPr>
            <p:ph type="sldNum" sz="quarter" idx="5"/>
          </p:nvPr>
        </p:nvSpPr>
        <p:spPr/>
        <p:txBody>
          <a:bodyPr/>
          <a:lstStyle/>
          <a:p>
            <a:fld id="{49D24131-7246-4C8A-9B98-A75E3ECB3C44}" type="slidenum">
              <a:rPr lang="en-US" smtClean="0"/>
              <a:t>9</a:t>
            </a:fld>
            <a:endParaRPr lang="en-US"/>
          </a:p>
        </p:txBody>
      </p:sp>
    </p:spTree>
    <p:extLst>
      <p:ext uri="{BB962C8B-B14F-4D97-AF65-F5344CB8AC3E}">
        <p14:creationId xmlns:p14="http://schemas.microsoft.com/office/powerpoint/2010/main" val="99046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0255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1130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216"/>
            <a:ext cx="9144000" cy="857250"/>
          </a:xfrm>
        </p:spPr>
        <p:txBody>
          <a:bodyPr/>
          <a:lstStyle>
            <a:lvl1pPr algn="l">
              <a:defRPr/>
            </a:lvl1pPr>
          </a:lstStyle>
          <a:p>
            <a:r>
              <a:rPr lang="en-US" altLang="ko-KR" dirty="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15980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75661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01785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1761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83728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36700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2021-06-07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713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216"/>
            <a:ext cx="6948264" cy="857250"/>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8C5CDB-1AEF-4522-8EAF-CE1F4E5D863E}" type="datetimeFigureOut">
              <a:rPr lang="ko-KR" altLang="en-US" smtClean="0"/>
              <a:t>2021-06-07</a:t>
            </a:fld>
            <a:endParaRPr lang="ko-KR"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slide" Target="slide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image" Target="../media/image12.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emf"/><Relationship Id="rId10"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slide" Target="slide3.xml"/><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22.jpe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slide" Target="slide4.xml"/><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25.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slide" Target="slide5.xml"/><Relationship Id="rId5" Type="http://schemas.openxmlformats.org/officeDocument/2006/relationships/image" Target="../media/image23.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4.png"/><Relationship Id="rId5" Type="http://schemas.openxmlformats.org/officeDocument/2006/relationships/image" Target="../media/image26.jpeg"/><Relationship Id="rId10" Type="http://schemas.openxmlformats.org/officeDocument/2006/relationships/slide" Target="slide6.xml"/><Relationship Id="rId4" Type="http://schemas.openxmlformats.org/officeDocument/2006/relationships/image" Target="../media/image15.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31.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image" Target="../media/image29.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4.png"/><Relationship Id="rId3" Type="http://schemas.openxmlformats.org/officeDocument/2006/relationships/image" Target="../media/image32.pn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3.png"/><Relationship Id="rId5" Type="http://schemas.openxmlformats.org/officeDocument/2006/relationships/image" Target="../media/image33.jpe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7544" y="4011910"/>
            <a:ext cx="4860030" cy="646331"/>
          </a:xfrm>
          <a:prstGeom prst="rect">
            <a:avLst/>
          </a:prstGeom>
          <a:noFill/>
        </p:spPr>
        <p:txBody>
          <a:bodyPr wrap="square">
            <a:spAutoFit/>
          </a:bodyPr>
          <a:lstStyle/>
          <a:p>
            <a:r>
              <a:rPr lang="en-US" sz="1200" dirty="0">
                <a:latin typeface="Helvetica LT Std Light" pitchFamily="34" charset="0"/>
              </a:rPr>
              <a:t>Student: </a:t>
            </a:r>
            <a:r>
              <a:rPr lang="en-US" sz="1200" b="1" dirty="0">
                <a:latin typeface="Helvetica LT Std Light" pitchFamily="34" charset="0"/>
              </a:rPr>
              <a:t>Nicu-Serban POP</a:t>
            </a:r>
          </a:p>
          <a:p>
            <a:r>
              <a:rPr lang="en-US" sz="1200" dirty="0">
                <a:latin typeface="Helvetica LT Std Light" pitchFamily="34" charset="0"/>
              </a:rPr>
              <a:t>Supervisor: </a:t>
            </a:r>
            <a:r>
              <a:rPr lang="en-US" sz="1200" dirty="0" err="1">
                <a:latin typeface="Helvetica LT Std Light" pitchFamily="34" charset="0"/>
              </a:rPr>
              <a:t>Șl</a:t>
            </a:r>
            <a:r>
              <a:rPr lang="en-US" sz="1200" dirty="0">
                <a:latin typeface="Helvetica LT Std Light" pitchFamily="34" charset="0"/>
              </a:rPr>
              <a:t>. dr. </a:t>
            </a:r>
            <a:r>
              <a:rPr lang="en-US" sz="1200" dirty="0" err="1">
                <a:latin typeface="Helvetica LT Std Light" pitchFamily="34" charset="0"/>
              </a:rPr>
              <a:t>eng.</a:t>
            </a:r>
            <a:r>
              <a:rPr lang="en-US" sz="1200" dirty="0">
                <a:latin typeface="Helvetica LT Std Light" pitchFamily="34" charset="0"/>
              </a:rPr>
              <a:t> </a:t>
            </a:r>
            <a:r>
              <a:rPr lang="en-US" sz="1200" b="1" dirty="0">
                <a:latin typeface="Helvetica LT Std Light" pitchFamily="34" charset="0"/>
              </a:rPr>
              <a:t>Raul </a:t>
            </a:r>
            <a:r>
              <a:rPr lang="en-US" sz="1200" b="1" dirty="0" err="1">
                <a:latin typeface="Helvetica LT Std Light" pitchFamily="34" charset="0"/>
              </a:rPr>
              <a:t>Ciprian</a:t>
            </a:r>
            <a:r>
              <a:rPr lang="en-US" sz="1200" b="1" dirty="0">
                <a:latin typeface="Helvetica LT Std Light" pitchFamily="34" charset="0"/>
              </a:rPr>
              <a:t> IONEL</a:t>
            </a:r>
          </a:p>
          <a:p>
            <a:r>
              <a:rPr lang="en-US" sz="1200" dirty="0" err="1">
                <a:latin typeface="Helvetica LT Std Light" pitchFamily="34" charset="0"/>
              </a:rPr>
              <a:t>Politehnica</a:t>
            </a:r>
            <a:r>
              <a:rPr lang="en-US" sz="1200" dirty="0">
                <a:latin typeface="Helvetica LT Std Light" pitchFamily="34" charset="0"/>
              </a:rPr>
              <a:t> University Timisoara</a:t>
            </a:r>
          </a:p>
        </p:txBody>
      </p:sp>
      <p:sp>
        <p:nvSpPr>
          <p:cNvPr id="5" name="TextBox 1"/>
          <p:cNvSpPr txBox="1">
            <a:spLocks noChangeArrowheads="1"/>
          </p:cNvSpPr>
          <p:nvPr/>
        </p:nvSpPr>
        <p:spPr bwMode="auto">
          <a:xfrm>
            <a:off x="395536" y="3075806"/>
            <a:ext cx="4860032" cy="703911"/>
          </a:xfrm>
          <a:prstGeom prst="rect">
            <a:avLst/>
          </a:prstGeom>
          <a:noFill/>
          <a:ln w="9525">
            <a:noFill/>
            <a:miter lim="800000"/>
            <a:headEnd/>
            <a:tailEnd/>
          </a:ln>
        </p:spPr>
        <p:txBody>
          <a:bodyPr wrap="square">
            <a:spAutoFit/>
          </a:bodyPr>
          <a:lstStyle/>
          <a:p>
            <a:pPr>
              <a:lnSpc>
                <a:spcPct val="115000"/>
              </a:lnSpc>
            </a:pPr>
            <a:r>
              <a:rPr lang="en-US" sz="18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Study of UV-C Intensity Distribution </a:t>
            </a:r>
          </a:p>
          <a:p>
            <a:pPr>
              <a:lnSpc>
                <a:spcPct val="115000"/>
              </a:lnSpc>
            </a:pPr>
            <a:r>
              <a:rPr lang="en-US" sz="18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Using the TIAMO-C6 Sensor</a:t>
            </a:r>
            <a:endPar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F93C37C1-78CE-4E54-9E0C-EAE718D3AFE1}"/>
              </a:ext>
            </a:extLst>
          </p:cNvPr>
          <p:cNvPicPr>
            <a:picLocks noChangeAspect="1"/>
          </p:cNvPicPr>
          <p:nvPr/>
        </p:nvPicPr>
        <p:blipFill>
          <a:blip r:embed="rId4"/>
          <a:stretch>
            <a:fillRect/>
          </a:stretch>
        </p:blipFill>
        <p:spPr>
          <a:xfrm>
            <a:off x="5364088" y="49302"/>
            <a:ext cx="3528392" cy="3458552"/>
          </a:xfrm>
          <a:prstGeom prst="rect">
            <a:avLst/>
          </a:prstGeom>
        </p:spPr>
      </p:pic>
      <p:graphicFrame>
        <p:nvGraphicFramePr>
          <p:cNvPr id="12" name="Object 11">
            <a:extLst>
              <a:ext uri="{FF2B5EF4-FFF2-40B4-BE49-F238E27FC236}">
                <a16:creationId xmlns:a16="http://schemas.microsoft.com/office/drawing/2014/main" id="{7C2E5B34-6963-48FE-9C5A-81D6BAC0CF9E}"/>
              </a:ext>
            </a:extLst>
          </p:cNvPr>
          <p:cNvGraphicFramePr>
            <a:graphicFrameLocks noChangeAspect="1"/>
          </p:cNvGraphicFramePr>
          <p:nvPr>
            <p:extLst>
              <p:ext uri="{D42A27DB-BD31-4B8C-83A1-F6EECF244321}">
                <p14:modId xmlns:p14="http://schemas.microsoft.com/office/powerpoint/2010/main" val="3369980833"/>
              </p:ext>
            </p:extLst>
          </p:nvPr>
        </p:nvGraphicFramePr>
        <p:xfrm>
          <a:off x="5118310" y="1419622"/>
          <a:ext cx="899592" cy="801617"/>
        </p:xfrm>
        <a:graphic>
          <a:graphicData uri="http://schemas.openxmlformats.org/presentationml/2006/ole">
            <mc:AlternateContent xmlns:mc="http://schemas.openxmlformats.org/markup-compatibility/2006">
              <mc:Choice xmlns:v="urn:schemas-microsoft-com:vml" Requires="v">
                <p:oleObj r:id="rId5" imgW="1282320" imgH="1142640" progId="">
                  <p:embed/>
                </p:oleObj>
              </mc:Choice>
              <mc:Fallback>
                <p:oleObj r:id="rId5" imgW="1282320" imgH="1142640" progId="">
                  <p:embed/>
                  <p:pic>
                    <p:nvPicPr>
                      <p:cNvPr id="0" name=""/>
                      <p:cNvPicPr/>
                      <p:nvPr/>
                    </p:nvPicPr>
                    <p:blipFill>
                      <a:blip r:embed="rId6"/>
                      <a:stretch>
                        <a:fillRect/>
                      </a:stretch>
                    </p:blipFill>
                    <p:spPr>
                      <a:xfrm>
                        <a:off x="5118310" y="1419622"/>
                        <a:ext cx="899592" cy="80161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D2CC943-B6D6-42C4-8FEB-7A3A3C0EA09E}"/>
              </a:ext>
            </a:extLst>
          </p:cNvPr>
          <p:cNvPicPr>
            <a:picLocks noChangeAspect="1"/>
          </p:cNvPicPr>
          <p:nvPr/>
        </p:nvPicPr>
        <p:blipFill>
          <a:blip r:embed="rId7"/>
          <a:stretch>
            <a:fillRect/>
          </a:stretch>
        </p:blipFill>
        <p:spPr>
          <a:xfrm>
            <a:off x="5940152" y="1347614"/>
            <a:ext cx="1725538" cy="1394343"/>
          </a:xfrm>
          <a:prstGeom prst="rect">
            <a:avLst/>
          </a:prstGeom>
        </p:spPr>
      </p:pic>
      <p:pic>
        <p:nvPicPr>
          <p:cNvPr id="6" name="Picture 5">
            <a:extLst>
              <a:ext uri="{FF2B5EF4-FFF2-40B4-BE49-F238E27FC236}">
                <a16:creationId xmlns:a16="http://schemas.microsoft.com/office/drawing/2014/main" id="{B88277BA-EED6-4EBC-9F8F-622D053888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170" y="0"/>
            <a:ext cx="2478088" cy="111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hlinkClick r:id="rId9" action="ppaction://hlinksldjump"/>
            <a:extLst>
              <a:ext uri="{FF2B5EF4-FFF2-40B4-BE49-F238E27FC236}">
                <a16:creationId xmlns:a16="http://schemas.microsoft.com/office/drawing/2014/main" id="{68DD31DD-BC6B-4B6D-8585-1C46B380FD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76128" y="4587975"/>
            <a:ext cx="504056" cy="504056"/>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F5E4CB-19FD-434D-9AC0-D54694D9092F}"/>
              </a:ext>
            </a:extLst>
          </p:cNvPr>
          <p:cNvSpPr txBox="1"/>
          <p:nvPr/>
        </p:nvSpPr>
        <p:spPr>
          <a:xfrm>
            <a:off x="0" y="51470"/>
            <a:ext cx="8964488" cy="584775"/>
          </a:xfrm>
          <a:prstGeom prst="rect">
            <a:avLst/>
          </a:prstGeom>
          <a:noFill/>
        </p:spPr>
        <p:txBody>
          <a:bodyPr wrap="square" rtlCol="0">
            <a:spAutoFit/>
          </a:bodyPr>
          <a:lstStyle/>
          <a:p>
            <a:r>
              <a:rPr lang="en-US" sz="3200" dirty="0"/>
              <a:t>Contributions &amp; future development</a:t>
            </a:r>
          </a:p>
        </p:txBody>
      </p:sp>
      <p:sp>
        <p:nvSpPr>
          <p:cNvPr id="2" name="TextBox 1">
            <a:extLst>
              <a:ext uri="{FF2B5EF4-FFF2-40B4-BE49-F238E27FC236}">
                <a16:creationId xmlns:a16="http://schemas.microsoft.com/office/drawing/2014/main" id="{689B62EA-6E24-4CC9-9E1D-3D87248DFCC1}"/>
              </a:ext>
            </a:extLst>
          </p:cNvPr>
          <p:cNvSpPr txBox="1"/>
          <p:nvPr/>
        </p:nvSpPr>
        <p:spPr>
          <a:xfrm>
            <a:off x="179512" y="1059582"/>
            <a:ext cx="8928992"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Research on UV-C disinfection devices and tools;</a:t>
            </a:r>
          </a:p>
          <a:p>
            <a:pPr marL="285750" indent="-285750">
              <a:lnSpc>
                <a:spcPct val="150000"/>
              </a:lnSpc>
              <a:buFont typeface="Arial" panose="020B0604020202020204" pitchFamily="34" charset="0"/>
              <a:buChar char="•"/>
            </a:pPr>
            <a:r>
              <a:rPr lang="en-US" dirty="0"/>
              <a:t>Vehicle and sensor module implementation</a:t>
            </a:r>
          </a:p>
          <a:p>
            <a:pPr marL="285750" indent="-285750">
              <a:lnSpc>
                <a:spcPct val="150000"/>
              </a:lnSpc>
              <a:buFont typeface="Arial" panose="020B0604020202020204" pitchFamily="34" charset="0"/>
              <a:buChar char="•"/>
            </a:pPr>
            <a:r>
              <a:rPr lang="en-US" dirty="0"/>
              <a:t>Programs written in: C (Arduino), python (RPi), </a:t>
            </a:r>
            <a:r>
              <a:rPr lang="en-US" dirty="0" err="1"/>
              <a:t>MatLab</a:t>
            </a:r>
            <a:r>
              <a:rPr lang="en-US" dirty="0"/>
              <a:t> (data processing);</a:t>
            </a:r>
          </a:p>
          <a:p>
            <a:pPr marL="285750" indent="-285750">
              <a:lnSpc>
                <a:spcPct val="150000"/>
              </a:lnSpc>
              <a:buFont typeface="Arial" panose="020B0604020202020204" pitchFamily="34" charset="0"/>
              <a:buChar char="•"/>
            </a:pPr>
            <a:r>
              <a:rPr lang="en-US" dirty="0"/>
              <a:t>2D Matrix-grid implementation;</a:t>
            </a:r>
          </a:p>
          <a:p>
            <a:pPr marL="285750" indent="-285750">
              <a:lnSpc>
                <a:spcPct val="150000"/>
              </a:lnSpc>
              <a:buFont typeface="Arial" panose="020B0604020202020204" pitchFamily="34" charset="0"/>
              <a:buChar char="•"/>
            </a:pPr>
            <a:r>
              <a:rPr lang="en-US" dirty="0"/>
              <a:t>Video feed implementation;</a:t>
            </a:r>
          </a:p>
          <a:p>
            <a:pPr marL="285750" indent="-285750">
              <a:lnSpc>
                <a:spcPct val="150000"/>
              </a:lnSpc>
              <a:buFont typeface="Arial" panose="020B0604020202020204" pitchFamily="34" charset="0"/>
              <a:buChar char="•"/>
            </a:pPr>
            <a:r>
              <a:rPr lang="en-US" dirty="0"/>
              <a:t>Experimental measurements for 1x36W, 2x36W, 1x25W commercial UV-C lamps;</a:t>
            </a:r>
          </a:p>
          <a:p>
            <a:pPr marL="285750" indent="-285750">
              <a:lnSpc>
                <a:spcPct val="150000"/>
              </a:lnSpc>
              <a:buFont typeface="Arial" panose="020B0604020202020204" pitchFamily="34" charset="0"/>
              <a:buChar char="•"/>
            </a:pPr>
            <a:r>
              <a:rPr lang="en-US" dirty="0"/>
              <a:t>Submission of paper abstract at SIITME 2021, </a:t>
            </a:r>
            <a:r>
              <a:rPr lang="en-US" dirty="0" err="1"/>
              <a:t>WoS</a:t>
            </a:r>
            <a:r>
              <a:rPr lang="en-US" dirty="0"/>
              <a:t> Indexed Conference.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As future development: correlating the effectiveness, in relation with </a:t>
            </a:r>
            <a:r>
              <a:rPr lang="en-US" sz="1800" b="1" dirty="0">
                <a:effectLst/>
                <a:latin typeface="Times New Roman" panose="02020603050405020304" pitchFamily="18" charset="0"/>
                <a:ea typeface="Times New Roman" panose="02020603050405020304" pitchFamily="18" charset="0"/>
              </a:rPr>
              <a:t>exposure time</a:t>
            </a:r>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distance</a:t>
            </a:r>
            <a:r>
              <a:rPr lang="en-US" sz="1800" dirty="0">
                <a:effectLst/>
                <a:latin typeface="Times New Roman" panose="02020603050405020304" pitchFamily="18" charset="0"/>
                <a:ea typeface="Times New Roman" panose="02020603050405020304" pitchFamily="18" charset="0"/>
              </a:rPr>
              <a:t> and target </a:t>
            </a:r>
            <a:r>
              <a:rPr lang="en-US" sz="1800" b="1" dirty="0">
                <a:effectLst/>
                <a:latin typeface="Times New Roman" panose="02020603050405020304" pitchFamily="18" charset="0"/>
                <a:ea typeface="Times New Roman" panose="02020603050405020304" pitchFamily="18" charset="0"/>
              </a:rPr>
              <a:t>colonies type</a:t>
            </a:r>
            <a:r>
              <a:rPr lang="en-US" sz="1800" dirty="0">
                <a:effectLst/>
                <a:latin typeface="Times New Roman" panose="02020603050405020304" pitchFamily="18" charset="0"/>
                <a:ea typeface="Times New Roman" panose="02020603050405020304" pitchFamily="18" charset="0"/>
              </a:rPr>
              <a:t>. </a:t>
            </a:r>
            <a:endParaRPr lang="en-US" dirty="0"/>
          </a:p>
        </p:txBody>
      </p:sp>
      <p:pic>
        <p:nvPicPr>
          <p:cNvPr id="4" name="Picture 3">
            <a:extLst>
              <a:ext uri="{FF2B5EF4-FFF2-40B4-BE49-F238E27FC236}">
                <a16:creationId xmlns:a16="http://schemas.microsoft.com/office/drawing/2014/main" id="{F376822F-87E7-471B-BF39-292088E13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5" action="ppaction://hlinksldjump"/>
            <a:extLst>
              <a:ext uri="{FF2B5EF4-FFF2-40B4-BE49-F238E27FC236}">
                <a16:creationId xmlns:a16="http://schemas.microsoft.com/office/drawing/2014/main" id="{A04892B2-5ED2-4A13-B835-EBD637080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6" name="Picture 5">
            <a:hlinkClick r:id="rId7" action="ppaction://hlinksldjump"/>
            <a:extLst>
              <a:ext uri="{FF2B5EF4-FFF2-40B4-BE49-F238E27FC236}">
                <a16:creationId xmlns:a16="http://schemas.microsoft.com/office/drawing/2014/main" id="{C6FD662B-9324-46C7-ABA3-A6BC1282DD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89" y="4676544"/>
            <a:ext cx="451819" cy="451819"/>
          </a:xfrm>
          <a:prstGeom prst="rect">
            <a:avLst/>
          </a:prstGeom>
        </p:spPr>
      </p:pic>
    </p:spTree>
    <p:extLst>
      <p:ext uri="{BB962C8B-B14F-4D97-AF65-F5344CB8AC3E}">
        <p14:creationId xmlns:p14="http://schemas.microsoft.com/office/powerpoint/2010/main" val="5183660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2D6890-6F14-4CB5-BD49-CCE108102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7574"/>
            <a:ext cx="9153376" cy="4155926"/>
          </a:xfrm>
          <a:prstGeom prst="rect">
            <a:avLst/>
          </a:prstGeom>
        </p:spPr>
      </p:pic>
      <p:sp>
        <p:nvSpPr>
          <p:cNvPr id="2" name="TextBox 1">
            <a:extLst>
              <a:ext uri="{FF2B5EF4-FFF2-40B4-BE49-F238E27FC236}">
                <a16:creationId xmlns:a16="http://schemas.microsoft.com/office/drawing/2014/main" id="{689B62EA-6E24-4CC9-9E1D-3D87248DFCC1}"/>
              </a:ext>
            </a:extLst>
          </p:cNvPr>
          <p:cNvSpPr txBox="1"/>
          <p:nvPr/>
        </p:nvSpPr>
        <p:spPr>
          <a:xfrm>
            <a:off x="107504" y="1131590"/>
            <a:ext cx="8928992" cy="1861920"/>
          </a:xfrm>
          <a:prstGeom prst="rect">
            <a:avLst/>
          </a:prstGeom>
          <a:noFill/>
        </p:spPr>
        <p:txBody>
          <a:bodyPr wrap="square" rtlCol="0">
            <a:spAutoFit/>
          </a:bodyPr>
          <a:lstStyle/>
          <a:p>
            <a:pPr algn="ctr">
              <a:lnSpc>
                <a:spcPct val="150000"/>
              </a:lnSpc>
            </a:pPr>
            <a:r>
              <a:rPr lang="en-US" sz="8800" dirty="0">
                <a:ln w="22225">
                  <a:solidFill>
                    <a:schemeClr val="tx1"/>
                  </a:solidFill>
                </a:ln>
                <a:solidFill>
                  <a:schemeClr val="bg1"/>
                </a:solidFill>
              </a:rPr>
              <a:t>Thank You!</a:t>
            </a:r>
          </a:p>
        </p:txBody>
      </p:sp>
      <p:pic>
        <p:nvPicPr>
          <p:cNvPr id="4" name="Picture 3">
            <a:extLst>
              <a:ext uri="{FF2B5EF4-FFF2-40B4-BE49-F238E27FC236}">
                <a16:creationId xmlns:a16="http://schemas.microsoft.com/office/drawing/2014/main" id="{F376822F-87E7-471B-BF39-292088E13A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6" action="ppaction://hlinksldjump"/>
            <a:extLst>
              <a:ext uri="{FF2B5EF4-FFF2-40B4-BE49-F238E27FC236}">
                <a16:creationId xmlns:a16="http://schemas.microsoft.com/office/drawing/2014/main" id="{3E0028F9-6EAB-4178-826B-3EDD07AA83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9" y="4676544"/>
            <a:ext cx="451819" cy="451819"/>
          </a:xfrm>
          <a:prstGeom prst="rect">
            <a:avLst/>
          </a:prstGeom>
        </p:spPr>
      </p:pic>
    </p:spTree>
    <p:extLst>
      <p:ext uri="{BB962C8B-B14F-4D97-AF65-F5344CB8AC3E}">
        <p14:creationId xmlns:p14="http://schemas.microsoft.com/office/powerpoint/2010/main" val="220892087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670"/>
            <a:ext cx="9144000" cy="857250"/>
          </a:xfrm>
        </p:spPr>
        <p:txBody>
          <a:bodyPr/>
          <a:lstStyle/>
          <a:p>
            <a:r>
              <a:rPr lang="en-US" dirty="0">
                <a:latin typeface="Helvetica LT Std Light" pitchFamily="34" charset="0"/>
              </a:rPr>
              <a:t>Intro</a:t>
            </a:r>
            <a:endParaRPr lang="en-US" dirty="0"/>
          </a:p>
        </p:txBody>
      </p:sp>
      <p:pic>
        <p:nvPicPr>
          <p:cNvPr id="23" name="Content Placeholder 22">
            <a:extLst>
              <a:ext uri="{FF2B5EF4-FFF2-40B4-BE49-F238E27FC236}">
                <a16:creationId xmlns:a16="http://schemas.microsoft.com/office/drawing/2014/main" id="{293B8700-F7D6-4553-BFCE-634B1468F56C}"/>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618" y="1048296"/>
            <a:ext cx="3918738" cy="4095204"/>
          </a:xfrm>
        </p:spPr>
      </p:pic>
      <p:pic>
        <p:nvPicPr>
          <p:cNvPr id="26" name="Picture 25">
            <a:extLst>
              <a:ext uri="{FF2B5EF4-FFF2-40B4-BE49-F238E27FC236}">
                <a16:creationId xmlns:a16="http://schemas.microsoft.com/office/drawing/2014/main" id="{82AEE214-A954-4729-9AE3-80F8D7BDF7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61495" y="987574"/>
            <a:ext cx="4367869" cy="4155926"/>
          </a:xfrm>
          <a:prstGeom prst="rect">
            <a:avLst/>
          </a:prstGeom>
        </p:spPr>
      </p:pic>
      <p:pic>
        <p:nvPicPr>
          <p:cNvPr id="6" name="Picture 5">
            <a:extLst>
              <a:ext uri="{FF2B5EF4-FFF2-40B4-BE49-F238E27FC236}">
                <a16:creationId xmlns:a16="http://schemas.microsoft.com/office/drawing/2014/main" id="{B88277BA-EED6-4EBC-9F8F-622D053888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7" action="ppaction://hlinksldjump"/>
            <a:extLst>
              <a:ext uri="{FF2B5EF4-FFF2-40B4-BE49-F238E27FC236}">
                <a16:creationId xmlns:a16="http://schemas.microsoft.com/office/drawing/2014/main" id="{EA434ABA-A47D-4855-93E0-CEDE108F69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2185" y="4660819"/>
            <a:ext cx="432048" cy="467544"/>
          </a:xfrm>
          <a:prstGeom prst="rect">
            <a:avLst/>
          </a:prstGeom>
        </p:spPr>
      </p:pic>
      <p:pic>
        <p:nvPicPr>
          <p:cNvPr id="14" name="Picture 13">
            <a:hlinkClick r:id="rId9" action="ppaction://hlinksldjump"/>
            <a:extLst>
              <a:ext uri="{FF2B5EF4-FFF2-40B4-BE49-F238E27FC236}">
                <a16:creationId xmlns:a16="http://schemas.microsoft.com/office/drawing/2014/main" id="{FB99F510-CACB-4753-8899-7CA3C8922B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40254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5D71-DDA0-4D9B-A967-71F7337B5AE0}"/>
              </a:ext>
            </a:extLst>
          </p:cNvPr>
          <p:cNvSpPr>
            <a:spLocks noGrp="1"/>
          </p:cNvSpPr>
          <p:nvPr>
            <p:ph type="title"/>
          </p:nvPr>
        </p:nvSpPr>
        <p:spPr/>
        <p:txBody>
          <a:bodyPr>
            <a:normAutofit/>
          </a:bodyPr>
          <a:lstStyle/>
          <a:p>
            <a:r>
              <a:rPr lang="en-US" sz="3200" dirty="0"/>
              <a:t>Overview of the proposed system </a:t>
            </a:r>
          </a:p>
        </p:txBody>
      </p:sp>
      <p:sp>
        <p:nvSpPr>
          <p:cNvPr id="9" name="Rectangle 8">
            <a:extLst>
              <a:ext uri="{FF2B5EF4-FFF2-40B4-BE49-F238E27FC236}">
                <a16:creationId xmlns:a16="http://schemas.microsoft.com/office/drawing/2014/main" id="{64FACFAC-043F-4466-8E0E-7F6605EFA2F9}"/>
              </a:ext>
            </a:extLst>
          </p:cNvPr>
          <p:cNvSpPr/>
          <p:nvPr/>
        </p:nvSpPr>
        <p:spPr>
          <a:xfrm>
            <a:off x="5940152" y="1275606"/>
            <a:ext cx="3312368" cy="3693319"/>
          </a:xfrm>
          <a:prstGeom prst="rect">
            <a:avLst/>
          </a:prstGeom>
        </p:spPr>
        <p:txBody>
          <a:bodyPr wrap="square">
            <a:spAutoFit/>
          </a:bodyPr>
          <a:lstStyle/>
          <a:p>
            <a:pPr>
              <a:buFont typeface="Wingdings" panose="05000000000000000000" pitchFamily="2" charset="2"/>
              <a:buChar char="ü"/>
            </a:pPr>
            <a:r>
              <a:rPr lang="en-US" altLang="ko-KR" dirty="0">
                <a:latin typeface="Helvetica LT Std Light" pitchFamily="34" charset="0"/>
                <a:cs typeface="Arial" pitchFamily="34" charset="0"/>
              </a:rPr>
              <a:t> Four driving motors</a:t>
            </a:r>
          </a:p>
          <a:p>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Two servo motors</a:t>
            </a:r>
          </a:p>
          <a:p>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2 Remote Controllers</a:t>
            </a:r>
          </a:p>
          <a:p>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Wireless Communication</a:t>
            </a:r>
          </a:p>
          <a:p>
            <a:pPr>
              <a:buFont typeface="Wingdings" panose="05000000000000000000" pitchFamily="2" charset="2"/>
              <a:buChar char="ü"/>
            </a:pPr>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High-accuracy UV-C Sensor</a:t>
            </a:r>
          </a:p>
          <a:p>
            <a:pPr>
              <a:buFont typeface="Wingdings" panose="05000000000000000000" pitchFamily="2" charset="2"/>
              <a:buChar char="ü"/>
            </a:pPr>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Cloud Data</a:t>
            </a:r>
          </a:p>
          <a:p>
            <a:pPr>
              <a:buFont typeface="Wingdings" panose="05000000000000000000" pitchFamily="2" charset="2"/>
              <a:buChar char="ü"/>
            </a:pPr>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Video Feed </a:t>
            </a:r>
          </a:p>
        </p:txBody>
      </p:sp>
      <p:pic>
        <p:nvPicPr>
          <p:cNvPr id="5" name="Picture 4">
            <a:extLst>
              <a:ext uri="{FF2B5EF4-FFF2-40B4-BE49-F238E27FC236}">
                <a16:creationId xmlns:a16="http://schemas.microsoft.com/office/drawing/2014/main" id="{1BDF7D5D-5DA8-406C-9431-6E818E0C6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sp>
        <p:nvSpPr>
          <p:cNvPr id="4" name="Content Placeholder 3">
            <a:extLst>
              <a:ext uri="{FF2B5EF4-FFF2-40B4-BE49-F238E27FC236}">
                <a16:creationId xmlns:a16="http://schemas.microsoft.com/office/drawing/2014/main" id="{413816F8-3350-493C-BC94-5CA663459117}"/>
              </a:ext>
            </a:extLst>
          </p:cNvPr>
          <p:cNvSpPr>
            <a:spLocks noGrp="1"/>
          </p:cNvSpPr>
          <p:nvPr>
            <p:ph idx="1"/>
          </p:nvPr>
        </p:nvSpPr>
        <p:spPr>
          <a:xfrm>
            <a:off x="457200" y="1200151"/>
            <a:ext cx="5410944" cy="3394472"/>
          </a:xfrm>
        </p:spPr>
        <p:txBody>
          <a:bodyPr/>
          <a:lstStyle/>
          <a:p>
            <a:pPr marL="0" indent="0">
              <a:buNone/>
            </a:pPr>
            <a:r>
              <a:rPr lang="en-US" dirty="0"/>
              <a:t> </a:t>
            </a:r>
          </a:p>
        </p:txBody>
      </p:sp>
      <p:pic>
        <p:nvPicPr>
          <p:cNvPr id="13" name="Picture 12">
            <a:extLst>
              <a:ext uri="{FF2B5EF4-FFF2-40B4-BE49-F238E27FC236}">
                <a16:creationId xmlns:a16="http://schemas.microsoft.com/office/drawing/2014/main" id="{47497C3F-D90F-440F-B901-CF1DED0CD811}"/>
              </a:ext>
            </a:extLst>
          </p:cNvPr>
          <p:cNvPicPr>
            <a:picLocks noChangeAspect="1"/>
          </p:cNvPicPr>
          <p:nvPr/>
        </p:nvPicPr>
        <p:blipFill>
          <a:blip r:embed="rId5"/>
          <a:stretch>
            <a:fillRect/>
          </a:stretch>
        </p:blipFill>
        <p:spPr>
          <a:xfrm>
            <a:off x="-29140" y="1100954"/>
            <a:ext cx="5897412" cy="3394473"/>
          </a:xfrm>
          <a:prstGeom prst="rect">
            <a:avLst/>
          </a:prstGeom>
        </p:spPr>
      </p:pic>
      <p:pic>
        <p:nvPicPr>
          <p:cNvPr id="7" name="Picture 6">
            <a:extLst>
              <a:ext uri="{FF2B5EF4-FFF2-40B4-BE49-F238E27FC236}">
                <a16:creationId xmlns:a16="http://schemas.microsoft.com/office/drawing/2014/main" id="{16FE45A9-A150-43E3-A974-B41F59D793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a:extLst>
              <a:ext uri="{FF2B5EF4-FFF2-40B4-BE49-F238E27FC236}">
                <a16:creationId xmlns:a16="http://schemas.microsoft.com/office/drawing/2014/main" id="{FA89B41F-E40B-468E-838D-CB0ABA5AF6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11" name="Picture 10">
            <a:hlinkClick r:id="rId9" action="ppaction://hlinksldjump"/>
            <a:extLst>
              <a:ext uri="{FF2B5EF4-FFF2-40B4-BE49-F238E27FC236}">
                <a16:creationId xmlns:a16="http://schemas.microsoft.com/office/drawing/2014/main" id="{A423835A-3400-4629-83BA-0BEB5C50C1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349077755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D707-78C6-4585-A40F-2A5B3182B53F}"/>
              </a:ext>
            </a:extLst>
          </p:cNvPr>
          <p:cNvSpPr>
            <a:spLocks noGrp="1"/>
          </p:cNvSpPr>
          <p:nvPr>
            <p:ph type="title"/>
          </p:nvPr>
        </p:nvSpPr>
        <p:spPr/>
        <p:txBody>
          <a:bodyPr/>
          <a:lstStyle/>
          <a:p>
            <a:r>
              <a:rPr lang="en-US" dirty="0"/>
              <a:t>Control &amp; User Interface</a:t>
            </a:r>
          </a:p>
        </p:txBody>
      </p:sp>
      <p:sp>
        <p:nvSpPr>
          <p:cNvPr id="8" name="TextBox 7">
            <a:extLst>
              <a:ext uri="{FF2B5EF4-FFF2-40B4-BE49-F238E27FC236}">
                <a16:creationId xmlns:a16="http://schemas.microsoft.com/office/drawing/2014/main" id="{9D86B602-7C07-4326-A03F-C59AA081FE66}"/>
              </a:ext>
            </a:extLst>
          </p:cNvPr>
          <p:cNvSpPr txBox="1"/>
          <p:nvPr/>
        </p:nvSpPr>
        <p:spPr>
          <a:xfrm>
            <a:off x="1403648" y="934273"/>
            <a:ext cx="2304256" cy="369332"/>
          </a:xfrm>
          <a:prstGeom prst="rect">
            <a:avLst/>
          </a:prstGeom>
          <a:noFill/>
        </p:spPr>
        <p:txBody>
          <a:bodyPr wrap="square" rtlCol="0">
            <a:spAutoFit/>
          </a:bodyPr>
          <a:lstStyle/>
          <a:p>
            <a:r>
              <a:rPr lang="en-US" dirty="0"/>
              <a:t>Video Feed</a:t>
            </a:r>
          </a:p>
        </p:txBody>
      </p:sp>
      <p:pic>
        <p:nvPicPr>
          <p:cNvPr id="10" name="Picture 9">
            <a:extLst>
              <a:ext uri="{FF2B5EF4-FFF2-40B4-BE49-F238E27FC236}">
                <a16:creationId xmlns:a16="http://schemas.microsoft.com/office/drawing/2014/main" id="{EEA02132-7B85-4A8A-9E63-B8AC4E7CB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pic>
        <p:nvPicPr>
          <p:cNvPr id="12" name="Picture 11">
            <a:extLst>
              <a:ext uri="{FF2B5EF4-FFF2-40B4-BE49-F238E27FC236}">
                <a16:creationId xmlns:a16="http://schemas.microsoft.com/office/drawing/2014/main" id="{54D6930F-D4AC-4864-A462-5355D92F56CC}"/>
              </a:ext>
            </a:extLst>
          </p:cNvPr>
          <p:cNvPicPr>
            <a:picLocks noChangeAspect="1"/>
          </p:cNvPicPr>
          <p:nvPr/>
        </p:nvPicPr>
        <p:blipFill>
          <a:blip r:embed="rId5"/>
          <a:stretch>
            <a:fillRect/>
          </a:stretch>
        </p:blipFill>
        <p:spPr>
          <a:xfrm>
            <a:off x="4256896" y="1722745"/>
            <a:ext cx="2100102" cy="1419622"/>
          </a:xfrm>
          <a:prstGeom prst="rect">
            <a:avLst/>
          </a:prstGeom>
        </p:spPr>
      </p:pic>
      <p:pic>
        <p:nvPicPr>
          <p:cNvPr id="14" name="Picture 13">
            <a:extLst>
              <a:ext uri="{FF2B5EF4-FFF2-40B4-BE49-F238E27FC236}">
                <a16:creationId xmlns:a16="http://schemas.microsoft.com/office/drawing/2014/main" id="{A4595F8D-E70E-4435-A930-576A93580B2E}"/>
              </a:ext>
            </a:extLst>
          </p:cNvPr>
          <p:cNvPicPr>
            <a:picLocks noChangeAspect="1"/>
          </p:cNvPicPr>
          <p:nvPr/>
        </p:nvPicPr>
        <p:blipFill>
          <a:blip r:embed="rId6"/>
          <a:stretch>
            <a:fillRect/>
          </a:stretch>
        </p:blipFill>
        <p:spPr>
          <a:xfrm>
            <a:off x="6766476" y="1424268"/>
            <a:ext cx="2124264" cy="2294964"/>
          </a:xfrm>
          <a:prstGeom prst="rect">
            <a:avLst/>
          </a:prstGeom>
        </p:spPr>
      </p:pic>
      <p:pic>
        <p:nvPicPr>
          <p:cNvPr id="13" name="Picture 12">
            <a:extLst>
              <a:ext uri="{FF2B5EF4-FFF2-40B4-BE49-F238E27FC236}">
                <a16:creationId xmlns:a16="http://schemas.microsoft.com/office/drawing/2014/main" id="{BC9DF1E0-B21C-4E4D-B169-90C1081D19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C0D35D-361F-45C9-992D-30E0B9758D8E}"/>
              </a:ext>
            </a:extLst>
          </p:cNvPr>
          <p:cNvSpPr txBox="1"/>
          <p:nvPr/>
        </p:nvSpPr>
        <p:spPr>
          <a:xfrm>
            <a:off x="596831" y="3686975"/>
            <a:ext cx="3917890" cy="1477328"/>
          </a:xfrm>
          <a:prstGeom prst="rect">
            <a:avLst/>
          </a:prstGeom>
          <a:noFill/>
        </p:spPr>
        <p:txBody>
          <a:bodyPr wrap="square" rtlCol="0">
            <a:spAutoFit/>
          </a:bodyPr>
          <a:lstStyle/>
          <a:p>
            <a:r>
              <a:rPr lang="en-US" dirty="0"/>
              <a:t>1920x1080 resolution</a:t>
            </a:r>
          </a:p>
          <a:p>
            <a:endParaRPr lang="en-US" dirty="0"/>
          </a:p>
          <a:p>
            <a:r>
              <a:rPr lang="en-US" dirty="0"/>
              <a:t>Video delay: 20~80ms</a:t>
            </a:r>
          </a:p>
          <a:p>
            <a:endParaRPr lang="en-US" dirty="0"/>
          </a:p>
          <a:p>
            <a:r>
              <a:rPr lang="en-US" dirty="0"/>
              <a:t>25Mbps bitrate</a:t>
            </a:r>
          </a:p>
        </p:txBody>
      </p:sp>
      <p:sp>
        <p:nvSpPr>
          <p:cNvPr id="7" name="TextBox 6">
            <a:extLst>
              <a:ext uri="{FF2B5EF4-FFF2-40B4-BE49-F238E27FC236}">
                <a16:creationId xmlns:a16="http://schemas.microsoft.com/office/drawing/2014/main" id="{DC138E6A-73D7-41E9-BD6B-52E6B3850AD9}"/>
              </a:ext>
            </a:extLst>
          </p:cNvPr>
          <p:cNvSpPr txBox="1"/>
          <p:nvPr/>
        </p:nvSpPr>
        <p:spPr>
          <a:xfrm>
            <a:off x="4294382" y="3703553"/>
            <a:ext cx="2266904" cy="923330"/>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dirty="0"/>
              <a:t>Bluetooth</a:t>
            </a:r>
          </a:p>
          <a:p>
            <a:pPr marL="285750" indent="-285750">
              <a:buFont typeface="Arial" panose="020B0604020202020204" pitchFamily="34" charset="0"/>
              <a:buChar char="•"/>
            </a:pPr>
            <a:r>
              <a:rPr lang="en-US" dirty="0"/>
              <a:t>Higher Accuracy</a:t>
            </a:r>
          </a:p>
          <a:p>
            <a:pPr marL="285750" indent="-285750">
              <a:buFont typeface="Arial" panose="020B0604020202020204" pitchFamily="34" charset="0"/>
              <a:buChar char="•"/>
            </a:pPr>
            <a:r>
              <a:rPr lang="en-US" dirty="0"/>
              <a:t>Up to 10 meters</a:t>
            </a:r>
          </a:p>
        </p:txBody>
      </p:sp>
      <p:sp>
        <p:nvSpPr>
          <p:cNvPr id="15" name="TextBox 14">
            <a:extLst>
              <a:ext uri="{FF2B5EF4-FFF2-40B4-BE49-F238E27FC236}">
                <a16:creationId xmlns:a16="http://schemas.microsoft.com/office/drawing/2014/main" id="{DAB08975-D02B-40AA-9D2F-483E7D83CF0D}"/>
              </a:ext>
            </a:extLst>
          </p:cNvPr>
          <p:cNvSpPr txBox="1"/>
          <p:nvPr/>
        </p:nvSpPr>
        <p:spPr>
          <a:xfrm>
            <a:off x="6660232" y="3703553"/>
            <a:ext cx="2483768" cy="923330"/>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dirty="0"/>
              <a:t>Wireless</a:t>
            </a:r>
          </a:p>
          <a:p>
            <a:pPr marL="285750" indent="-285750">
              <a:buFont typeface="Arial" panose="020B0604020202020204" pitchFamily="34" charset="0"/>
              <a:buChar char="•"/>
            </a:pPr>
            <a:r>
              <a:rPr lang="en-US" dirty="0"/>
              <a:t>Lower Accuracy</a:t>
            </a:r>
          </a:p>
          <a:p>
            <a:pPr marL="285750" indent="-285750">
              <a:buFont typeface="Arial" panose="020B0604020202020204" pitchFamily="34" charset="0"/>
              <a:buChar char="•"/>
            </a:pPr>
            <a:r>
              <a:rPr lang="en-US" dirty="0"/>
              <a:t>Up to 1000 meters</a:t>
            </a:r>
          </a:p>
        </p:txBody>
      </p:sp>
      <p:pic>
        <p:nvPicPr>
          <p:cNvPr id="17" name="Picture 16">
            <a:extLst>
              <a:ext uri="{FF2B5EF4-FFF2-40B4-BE49-F238E27FC236}">
                <a16:creationId xmlns:a16="http://schemas.microsoft.com/office/drawing/2014/main" id="{10111D32-1C96-4EA2-899B-9FE8FFE88312}"/>
              </a:ext>
            </a:extLst>
          </p:cNvPr>
          <p:cNvPicPr>
            <a:picLocks noChangeAspect="1"/>
          </p:cNvPicPr>
          <p:nvPr/>
        </p:nvPicPr>
        <p:blipFill>
          <a:blip r:embed="rId8"/>
          <a:stretch>
            <a:fillRect/>
          </a:stretch>
        </p:blipFill>
        <p:spPr>
          <a:xfrm>
            <a:off x="130007" y="1393880"/>
            <a:ext cx="4073767" cy="2294963"/>
          </a:xfrm>
          <a:prstGeom prst="rect">
            <a:avLst/>
          </a:prstGeom>
        </p:spPr>
      </p:pic>
      <p:sp>
        <p:nvSpPr>
          <p:cNvPr id="18" name="TextBox 17">
            <a:extLst>
              <a:ext uri="{FF2B5EF4-FFF2-40B4-BE49-F238E27FC236}">
                <a16:creationId xmlns:a16="http://schemas.microsoft.com/office/drawing/2014/main" id="{A319AF54-2A62-4994-A6DC-7DAF339F8687}"/>
              </a:ext>
            </a:extLst>
          </p:cNvPr>
          <p:cNvSpPr txBox="1"/>
          <p:nvPr/>
        </p:nvSpPr>
        <p:spPr>
          <a:xfrm>
            <a:off x="5076056" y="982261"/>
            <a:ext cx="1368152" cy="369332"/>
          </a:xfrm>
          <a:prstGeom prst="rect">
            <a:avLst/>
          </a:prstGeom>
          <a:noFill/>
        </p:spPr>
        <p:txBody>
          <a:bodyPr wrap="square" rtlCol="0">
            <a:spAutoFit/>
          </a:bodyPr>
          <a:lstStyle/>
          <a:p>
            <a:r>
              <a:rPr lang="en-US" dirty="0"/>
              <a:t>DS4</a:t>
            </a:r>
          </a:p>
        </p:txBody>
      </p:sp>
      <p:sp>
        <p:nvSpPr>
          <p:cNvPr id="19" name="TextBox 18">
            <a:extLst>
              <a:ext uri="{FF2B5EF4-FFF2-40B4-BE49-F238E27FC236}">
                <a16:creationId xmlns:a16="http://schemas.microsoft.com/office/drawing/2014/main" id="{169EBF97-9D28-4C11-858C-68D91FFAB1B0}"/>
              </a:ext>
            </a:extLst>
          </p:cNvPr>
          <p:cNvSpPr txBox="1"/>
          <p:nvPr/>
        </p:nvSpPr>
        <p:spPr>
          <a:xfrm>
            <a:off x="7522588" y="1009000"/>
            <a:ext cx="1368152" cy="369332"/>
          </a:xfrm>
          <a:prstGeom prst="rect">
            <a:avLst/>
          </a:prstGeom>
          <a:noFill/>
        </p:spPr>
        <p:txBody>
          <a:bodyPr wrap="square" rtlCol="0">
            <a:spAutoFit/>
          </a:bodyPr>
          <a:lstStyle/>
          <a:p>
            <a:r>
              <a:rPr lang="en-US" dirty="0"/>
              <a:t>MC6C</a:t>
            </a:r>
          </a:p>
        </p:txBody>
      </p:sp>
      <p:pic>
        <p:nvPicPr>
          <p:cNvPr id="20" name="Picture 19">
            <a:hlinkClick r:id="rId9" action="ppaction://hlinksldjump"/>
            <a:extLst>
              <a:ext uri="{FF2B5EF4-FFF2-40B4-BE49-F238E27FC236}">
                <a16:creationId xmlns:a16="http://schemas.microsoft.com/office/drawing/2014/main" id="{CCB8424D-E8D0-402C-8145-B007B5AC9B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22" name="Picture 21">
            <a:hlinkClick r:id="rId11" action="ppaction://hlinksldjump"/>
            <a:extLst>
              <a:ext uri="{FF2B5EF4-FFF2-40B4-BE49-F238E27FC236}">
                <a16:creationId xmlns:a16="http://schemas.microsoft.com/office/drawing/2014/main" id="{1BA81FC7-D88A-41AE-843D-61C5C4958F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326904365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3954-6B1C-4BED-B702-B5670497FA68}"/>
              </a:ext>
            </a:extLst>
          </p:cNvPr>
          <p:cNvSpPr>
            <a:spLocks noGrp="1"/>
          </p:cNvSpPr>
          <p:nvPr>
            <p:ph type="title"/>
          </p:nvPr>
        </p:nvSpPr>
        <p:spPr/>
        <p:txBody>
          <a:bodyPr/>
          <a:lstStyle/>
          <a:p>
            <a:r>
              <a:rPr lang="en-US" dirty="0"/>
              <a:t>Sensor-module</a:t>
            </a:r>
          </a:p>
        </p:txBody>
      </p:sp>
      <p:pic>
        <p:nvPicPr>
          <p:cNvPr id="5" name="Picture 4">
            <a:extLst>
              <a:ext uri="{FF2B5EF4-FFF2-40B4-BE49-F238E27FC236}">
                <a16:creationId xmlns:a16="http://schemas.microsoft.com/office/drawing/2014/main" id="{DBBDC0BC-5C47-47DC-BA4F-CFEC84102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53FB7CE7-8B40-4BA6-8712-28E56D6B27EC}"/>
                  </a:ext>
                </a:extLst>
              </p:cNvPr>
              <p:cNvSpPr/>
              <p:nvPr/>
            </p:nvSpPr>
            <p:spPr>
              <a:xfrm>
                <a:off x="179512" y="1079956"/>
                <a:ext cx="4664412" cy="3693319"/>
              </a:xfrm>
              <a:prstGeom prst="rect">
                <a:avLst/>
              </a:prstGeom>
            </p:spPr>
            <p:txBody>
              <a:bodyPr wrap="square">
                <a:spAutoFit/>
              </a:bodyPr>
              <a:lstStyle/>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High-accuracy UV-C amplified detector</a:t>
                </a:r>
              </a:p>
              <a:p>
                <a:pPr>
                  <a:buFont typeface="Wingdings" panose="05000000000000000000" pitchFamily="2" charset="2"/>
                  <a:buChar char="ü"/>
                </a:pPr>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UV-C only amplified detector</a:t>
                </a:r>
              </a:p>
              <a:p>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Sensitivity Range: 225-287nm</a:t>
                </a:r>
              </a:p>
              <a:p>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Max Irradiance of </a:t>
                </a:r>
                <a14:m>
                  <m:oMath xmlns:m="http://schemas.openxmlformats.org/officeDocument/2006/math">
                    <m:r>
                      <a:rPr lang="en-US" altLang="ko-KR" b="0" i="1" smtClean="0">
                        <a:solidFill>
                          <a:schemeClr val="tx1"/>
                        </a:solidFill>
                        <a:latin typeface="Cambria Math" panose="02040503050406030204" pitchFamily="18" charset="0"/>
                        <a:cs typeface="Arial" pitchFamily="34" charset="0"/>
                      </a:rPr>
                      <m:t>1.8 </m:t>
                    </m:r>
                    <m:r>
                      <a:rPr lang="en-US" altLang="ko-KR" b="0" i="1" smtClean="0">
                        <a:solidFill>
                          <a:schemeClr val="tx1"/>
                        </a:solidFill>
                        <a:latin typeface="Cambria Math" panose="02040503050406030204" pitchFamily="18" charset="0"/>
                        <a:cs typeface="Arial" pitchFamily="34" charset="0"/>
                      </a:rPr>
                      <m:t>𝑚𝑊</m:t>
                    </m:r>
                    <m:r>
                      <a:rPr lang="en-US" altLang="ko-KR" b="0" i="1" smtClean="0">
                        <a:solidFill>
                          <a:schemeClr val="tx1"/>
                        </a:solidFill>
                        <a:latin typeface="Cambria Math" panose="02040503050406030204" pitchFamily="18" charset="0"/>
                        <a:cs typeface="Arial" pitchFamily="34" charset="0"/>
                      </a:rPr>
                      <m:t>/</m:t>
                    </m:r>
                    <m:sSup>
                      <m:sSupPr>
                        <m:ctrlPr>
                          <a:rPr lang="en-US" altLang="ko-KR" i="1" smtClean="0">
                            <a:solidFill>
                              <a:schemeClr val="tx1"/>
                            </a:solidFill>
                            <a:latin typeface="Cambria Math" panose="02040503050406030204" pitchFamily="18" charset="0"/>
                            <a:cs typeface="Arial" pitchFamily="34" charset="0"/>
                          </a:rPr>
                        </m:ctrlPr>
                      </m:sSupPr>
                      <m:e>
                        <m:r>
                          <a:rPr lang="en-US" altLang="ko-KR" b="0" i="1" smtClean="0">
                            <a:solidFill>
                              <a:schemeClr val="tx1"/>
                            </a:solidFill>
                            <a:latin typeface="Cambria Math" panose="02040503050406030204" pitchFamily="18" charset="0"/>
                            <a:cs typeface="Arial" pitchFamily="34" charset="0"/>
                          </a:rPr>
                          <m:t>𝑐𝑚</m:t>
                        </m:r>
                      </m:e>
                      <m:sup>
                        <m:r>
                          <a:rPr lang="en-US" altLang="ko-KR" i="1" smtClean="0">
                            <a:solidFill>
                              <a:schemeClr val="tx1"/>
                            </a:solidFill>
                            <a:latin typeface="Cambria Math" panose="02040503050406030204" pitchFamily="18" charset="0"/>
                            <a:cs typeface="Arial" pitchFamily="34" charset="0"/>
                          </a:rPr>
                          <m:t>2</m:t>
                        </m:r>
                      </m:sup>
                    </m:sSup>
                  </m:oMath>
                </a14:m>
                <a:endParaRPr lang="en-US" altLang="ko-KR" dirty="0">
                  <a:solidFill>
                    <a:schemeClr val="tx1"/>
                  </a:solidFill>
                  <a:latin typeface="Helvetica LT Std Light" pitchFamily="34" charset="0"/>
                  <a:cs typeface="Arial" pitchFamily="34" charset="0"/>
                </a:endParaRPr>
              </a:p>
              <a:p>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Responsivity:</a:t>
                </a:r>
                <a:r>
                  <a:rPr lang="en-US" altLang="ko-KR" b="0" dirty="0">
                    <a:solidFill>
                      <a:schemeClr val="tx1"/>
                    </a:solidFill>
                    <a:cs typeface="Arial" pitchFamily="34" charset="0"/>
                  </a:rPr>
                  <a:t> </a:t>
                </a:r>
                <a14:m>
                  <m:oMath xmlns:m="http://schemas.openxmlformats.org/officeDocument/2006/math">
                    <m:r>
                      <a:rPr lang="en-US" altLang="ko-KR" i="1">
                        <a:solidFill>
                          <a:schemeClr val="tx1"/>
                        </a:solidFill>
                        <a:latin typeface="Cambria Math" panose="02040503050406030204" pitchFamily="18" charset="0"/>
                        <a:cs typeface="Arial" pitchFamily="34" charset="0"/>
                      </a:rPr>
                      <m:t>2</m:t>
                    </m:r>
                    <m:r>
                      <a:rPr lang="en-US" altLang="ko-KR" b="0" i="1" smtClean="0">
                        <a:solidFill>
                          <a:schemeClr val="tx1"/>
                        </a:solidFill>
                        <a:latin typeface="Cambria Math" panose="02040503050406030204" pitchFamily="18" charset="0"/>
                        <a:cs typeface="Arial" pitchFamily="34" charset="0"/>
                      </a:rPr>
                      <m:t>.8 </m:t>
                    </m:r>
                    <m:r>
                      <a:rPr lang="en-US" altLang="ko-KR" b="0" i="1" smtClean="0">
                        <a:solidFill>
                          <a:schemeClr val="tx1"/>
                        </a:solidFill>
                        <a:latin typeface="Cambria Math" panose="02040503050406030204" pitchFamily="18" charset="0"/>
                        <a:cs typeface="Arial" pitchFamily="34" charset="0"/>
                      </a:rPr>
                      <m:t>𝑚𝑉</m:t>
                    </m:r>
                    <m:r>
                      <a:rPr lang="en-US" altLang="ko-KR" b="0" i="1" smtClean="0">
                        <a:solidFill>
                          <a:schemeClr val="tx1"/>
                        </a:solidFill>
                        <a:latin typeface="Cambria Math" panose="02040503050406030204" pitchFamily="18" charset="0"/>
                        <a:cs typeface="Arial" pitchFamily="34" charset="0"/>
                      </a:rPr>
                      <m:t>/µ</m:t>
                    </m:r>
                    <m:r>
                      <a:rPr lang="en-US" altLang="ko-KR" b="0" i="1" smtClean="0">
                        <a:solidFill>
                          <a:schemeClr val="tx1"/>
                        </a:solidFill>
                        <a:latin typeface="Cambria Math" panose="02040503050406030204" pitchFamily="18" charset="0"/>
                        <a:cs typeface="Arial" pitchFamily="34" charset="0"/>
                      </a:rPr>
                      <m:t>𝑊</m:t>
                    </m:r>
                    <m:r>
                      <a:rPr lang="en-US" altLang="ko-KR" b="0" i="1" smtClean="0">
                        <a:solidFill>
                          <a:schemeClr val="tx1"/>
                        </a:solidFill>
                        <a:latin typeface="Cambria Math" panose="02040503050406030204" pitchFamily="18" charset="0"/>
                        <a:cs typeface="Arial" pitchFamily="34" charset="0"/>
                      </a:rPr>
                      <m:t>/</m:t>
                    </m:r>
                    <m:sSup>
                      <m:sSupPr>
                        <m:ctrlPr>
                          <a:rPr lang="en-US" altLang="ko-KR" i="1" smtClean="0">
                            <a:solidFill>
                              <a:schemeClr val="tx1"/>
                            </a:solidFill>
                            <a:latin typeface="Cambria Math" panose="02040503050406030204" pitchFamily="18" charset="0"/>
                            <a:cs typeface="Arial" pitchFamily="34" charset="0"/>
                          </a:rPr>
                        </m:ctrlPr>
                      </m:sSupPr>
                      <m:e>
                        <m:r>
                          <a:rPr lang="en-US" altLang="ko-KR" b="0" i="1" smtClean="0">
                            <a:solidFill>
                              <a:schemeClr val="tx1"/>
                            </a:solidFill>
                            <a:latin typeface="Cambria Math" panose="02040503050406030204" pitchFamily="18" charset="0"/>
                            <a:cs typeface="Arial" pitchFamily="34" charset="0"/>
                          </a:rPr>
                          <m:t>𝑐𝑚</m:t>
                        </m:r>
                      </m:e>
                      <m:sup>
                        <m:r>
                          <a:rPr lang="en-US" altLang="ko-KR" i="1" smtClean="0">
                            <a:solidFill>
                              <a:schemeClr val="tx1"/>
                            </a:solidFill>
                            <a:latin typeface="Cambria Math" panose="02040503050406030204" pitchFamily="18" charset="0"/>
                            <a:cs typeface="Arial" pitchFamily="34" charset="0"/>
                          </a:rPr>
                          <m:t>2</m:t>
                        </m:r>
                      </m:sup>
                    </m:sSup>
                  </m:oMath>
                </a14:m>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Analog sensor</a:t>
                </a:r>
              </a:p>
              <a:p>
                <a:pPr>
                  <a:buFont typeface="Wingdings" panose="05000000000000000000" pitchFamily="2" charset="2"/>
                  <a:buChar char="ü"/>
                </a:pPr>
                <a:endParaRPr lang="en-US" altLang="ko-KR" dirty="0">
                  <a:solidFill>
                    <a:schemeClr val="tx1"/>
                  </a:solidFill>
                  <a:latin typeface="Helvetica LT Std Light" pitchFamily="34" charset="0"/>
                  <a:cs typeface="Arial" pitchFamily="34" charset="0"/>
                </a:endParaRPr>
              </a:p>
              <a:p>
                <a:pPr>
                  <a:buFont typeface="Wingdings" panose="05000000000000000000" pitchFamily="2" charset="2"/>
                  <a:buChar char="ü"/>
                </a:pPr>
                <a:r>
                  <a:rPr lang="en-US" altLang="ko-KR" dirty="0">
                    <a:solidFill>
                      <a:schemeClr val="tx1"/>
                    </a:solidFill>
                    <a:latin typeface="Helvetica LT Std Light" pitchFamily="34" charset="0"/>
                    <a:cs typeface="Arial" pitchFamily="34" charset="0"/>
                  </a:rPr>
                  <a:t> Risetime 69 </a:t>
                </a:r>
                <a:r>
                  <a:rPr lang="en-US" altLang="ko-KR" dirty="0" err="1">
                    <a:solidFill>
                      <a:schemeClr val="tx1"/>
                    </a:solidFill>
                    <a:latin typeface="Helvetica LT Std Light" pitchFamily="34" charset="0"/>
                    <a:cs typeface="Arial" pitchFamily="34" charset="0"/>
                  </a:rPr>
                  <a:t>ms</a:t>
                </a:r>
                <a:r>
                  <a:rPr lang="en-US" altLang="ko-KR" dirty="0">
                    <a:solidFill>
                      <a:schemeClr val="tx1"/>
                    </a:solidFill>
                    <a:latin typeface="Helvetica LT Std Light" pitchFamily="34" charset="0"/>
                    <a:cs typeface="Arial" pitchFamily="34" charset="0"/>
                  </a:rPr>
                  <a:t> for each scan</a:t>
                </a:r>
              </a:p>
            </p:txBody>
          </p:sp>
        </mc:Choice>
        <mc:Fallback>
          <p:sp>
            <p:nvSpPr>
              <p:cNvPr id="7" name="Rectangle 6">
                <a:extLst>
                  <a:ext uri="{FF2B5EF4-FFF2-40B4-BE49-F238E27FC236}">
                    <a16:creationId xmlns:a16="http://schemas.microsoft.com/office/drawing/2014/main" id="{53FB7CE7-8B40-4BA6-8712-28E56D6B27EC}"/>
                  </a:ext>
                </a:extLst>
              </p:cNvPr>
              <p:cNvSpPr>
                <a:spLocks noRot="1" noChangeAspect="1" noMove="1" noResize="1" noEditPoints="1" noAdjustHandles="1" noChangeArrowheads="1" noChangeShapeType="1" noTextEdit="1"/>
              </p:cNvSpPr>
              <p:nvPr/>
            </p:nvSpPr>
            <p:spPr>
              <a:xfrm>
                <a:off x="179512" y="1079956"/>
                <a:ext cx="4664412" cy="3693319"/>
              </a:xfrm>
              <a:prstGeom prst="rect">
                <a:avLst/>
              </a:prstGeom>
              <a:blipFill>
                <a:blip r:embed="rId5"/>
                <a:stretch>
                  <a:fillRect l="-783" t="-825" b="-165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C0EFFCB-C0BB-4B26-88B7-BC2EB5061158}"/>
              </a:ext>
            </a:extLst>
          </p:cNvPr>
          <p:cNvSpPr txBox="1"/>
          <p:nvPr/>
        </p:nvSpPr>
        <p:spPr>
          <a:xfrm>
            <a:off x="3904037" y="4443616"/>
            <a:ext cx="2452922" cy="369332"/>
          </a:xfrm>
          <a:prstGeom prst="rect">
            <a:avLst/>
          </a:prstGeom>
          <a:noFill/>
        </p:spPr>
        <p:txBody>
          <a:bodyPr wrap="square">
            <a:spAutoFit/>
          </a:bodyPr>
          <a:lstStyle/>
          <a:p>
            <a:r>
              <a:rPr lang="en-US" altLang="ko-KR" dirty="0">
                <a:latin typeface="Helvetica LT Std Light" pitchFamily="34" charset="0"/>
                <a:cs typeface="Arial" pitchFamily="34" charset="0"/>
              </a:rPr>
              <a:t>UV-TIAMO-C6 Sensor</a:t>
            </a:r>
          </a:p>
        </p:txBody>
      </p:sp>
      <p:pic>
        <p:nvPicPr>
          <p:cNvPr id="4" name="Picture 3">
            <a:extLst>
              <a:ext uri="{FF2B5EF4-FFF2-40B4-BE49-F238E27FC236}">
                <a16:creationId xmlns:a16="http://schemas.microsoft.com/office/drawing/2014/main" id="{9FEA14FF-441C-494D-BFA2-7B19C7B224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834" y="1931914"/>
            <a:ext cx="2269125" cy="2283718"/>
          </a:xfrm>
          <a:prstGeom prst="rect">
            <a:avLst/>
          </a:prstGeom>
        </p:spPr>
      </p:pic>
      <p:pic>
        <p:nvPicPr>
          <p:cNvPr id="9" name="Picture 8">
            <a:extLst>
              <a:ext uri="{FF2B5EF4-FFF2-40B4-BE49-F238E27FC236}">
                <a16:creationId xmlns:a16="http://schemas.microsoft.com/office/drawing/2014/main" id="{928DEFAA-8CB0-4C38-88A6-6F99BC4E50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5399" y="911681"/>
            <a:ext cx="2348602" cy="4242832"/>
          </a:xfrm>
          <a:prstGeom prst="rect">
            <a:avLst/>
          </a:prstGeom>
        </p:spPr>
      </p:pic>
      <p:pic>
        <p:nvPicPr>
          <p:cNvPr id="11" name="Picture 10">
            <a:extLst>
              <a:ext uri="{FF2B5EF4-FFF2-40B4-BE49-F238E27FC236}">
                <a16:creationId xmlns:a16="http://schemas.microsoft.com/office/drawing/2014/main" id="{FF00B250-2FA6-4E07-BFF6-FD5EFF4008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9" action="ppaction://hlinksldjump"/>
            <a:extLst>
              <a:ext uri="{FF2B5EF4-FFF2-40B4-BE49-F238E27FC236}">
                <a16:creationId xmlns:a16="http://schemas.microsoft.com/office/drawing/2014/main" id="{C61D32E8-9B23-4E2C-9183-36EB5E4E41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14" name="Picture 13">
            <a:hlinkClick r:id="rId11" action="ppaction://hlinksldjump"/>
            <a:extLst>
              <a:ext uri="{FF2B5EF4-FFF2-40B4-BE49-F238E27FC236}">
                <a16:creationId xmlns:a16="http://schemas.microsoft.com/office/drawing/2014/main" id="{0C571DD7-D28F-4BD4-B3B8-A1C02A4AA1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315592957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T Std Light" pitchFamily="34" charset="0"/>
              </a:rPr>
              <a:t>Measurement Data</a:t>
            </a:r>
          </a:p>
        </p:txBody>
      </p:sp>
      <p:pic>
        <p:nvPicPr>
          <p:cNvPr id="5" name="Picture 4">
            <a:extLst>
              <a:ext uri="{FF2B5EF4-FFF2-40B4-BE49-F238E27FC236}">
                <a16:creationId xmlns:a16="http://schemas.microsoft.com/office/drawing/2014/main" id="{C47BAD7C-9E5A-4CBF-BE7D-0935F9A23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pic>
        <p:nvPicPr>
          <p:cNvPr id="6" name="officeArt object" descr="Picture 4">
            <a:extLst>
              <a:ext uri="{FF2B5EF4-FFF2-40B4-BE49-F238E27FC236}">
                <a16:creationId xmlns:a16="http://schemas.microsoft.com/office/drawing/2014/main" id="{915DEFE8-2600-49E3-9155-9EE85BDF3B5A}"/>
              </a:ext>
            </a:extLst>
          </p:cNvPr>
          <p:cNvPicPr/>
          <p:nvPr/>
        </p:nvPicPr>
        <p:blipFill>
          <a:blip r:embed="rId5"/>
          <a:stretch>
            <a:fillRect/>
          </a:stretch>
        </p:blipFill>
        <p:spPr>
          <a:xfrm>
            <a:off x="251520" y="1275606"/>
            <a:ext cx="4142213" cy="1179507"/>
          </a:xfrm>
          <a:prstGeom prst="rect">
            <a:avLst/>
          </a:prstGeom>
          <a:ln w="12700" cap="flat">
            <a:noFill/>
            <a:miter lim="400000"/>
          </a:ln>
          <a:effectLst/>
        </p:spPr>
      </p:pic>
      <p:pic>
        <p:nvPicPr>
          <p:cNvPr id="8" name="Picture 7">
            <a:extLst>
              <a:ext uri="{FF2B5EF4-FFF2-40B4-BE49-F238E27FC236}">
                <a16:creationId xmlns:a16="http://schemas.microsoft.com/office/drawing/2014/main" id="{BE2C1E79-7F2B-4746-AB18-B512F4B04BCE}"/>
              </a:ext>
            </a:extLst>
          </p:cNvPr>
          <p:cNvPicPr/>
          <p:nvPr/>
        </p:nvPicPr>
        <p:blipFill>
          <a:blip r:embed="rId6"/>
          <a:stretch>
            <a:fillRect/>
          </a:stretch>
        </p:blipFill>
        <p:spPr>
          <a:xfrm>
            <a:off x="5076056" y="2846253"/>
            <a:ext cx="3672408" cy="1702448"/>
          </a:xfrm>
          <a:prstGeom prst="rect">
            <a:avLst/>
          </a:prstGeom>
        </p:spPr>
      </p:pic>
      <p:sp>
        <p:nvSpPr>
          <p:cNvPr id="9" name="Rectangle 8">
            <a:extLst>
              <a:ext uri="{FF2B5EF4-FFF2-40B4-BE49-F238E27FC236}">
                <a16:creationId xmlns:a16="http://schemas.microsoft.com/office/drawing/2014/main" id="{B39645CB-E75E-4A00-880A-5880DDB33FB2}"/>
              </a:ext>
            </a:extLst>
          </p:cNvPr>
          <p:cNvSpPr/>
          <p:nvPr/>
        </p:nvSpPr>
        <p:spPr>
          <a:xfrm>
            <a:off x="4621159" y="1054687"/>
            <a:ext cx="4522841" cy="2031325"/>
          </a:xfrm>
          <a:prstGeom prst="rect">
            <a:avLst/>
          </a:prstGeom>
        </p:spPr>
        <p:txBody>
          <a:bodyPr wrap="square">
            <a:spAutoFit/>
          </a:bodyPr>
          <a:lstStyle/>
          <a:p>
            <a:pPr>
              <a:buFont typeface="Wingdings" panose="05000000000000000000" pitchFamily="2" charset="2"/>
              <a:buChar char="ü"/>
            </a:pPr>
            <a:r>
              <a:rPr lang="en-US" altLang="ko-KR" dirty="0">
                <a:latin typeface="Helvetica LT Std Light" pitchFamily="34" charset="0"/>
                <a:cs typeface="Arial" pitchFamily="34" charset="0"/>
              </a:rPr>
              <a:t> 2D Matrix traversal </a:t>
            </a:r>
            <a:r>
              <a:rPr lang="en-US" altLang="ko-KR" dirty="0">
                <a:latin typeface="Helvetica LT Std Light" pitchFamily="34" charset="0"/>
                <a:cs typeface="Arial" pitchFamily="34" charset="0"/>
                <a:sym typeface="Wingdings" panose="05000000000000000000" pitchFamily="2" charset="2"/>
              </a:rPr>
              <a:t> 2D scanning</a:t>
            </a:r>
            <a:endParaRPr lang="en-US" altLang="ko-KR" dirty="0">
              <a:latin typeface="Helvetica LT Std Light" pitchFamily="34" charset="0"/>
              <a:cs typeface="Arial" pitchFamily="34" charset="0"/>
            </a:endParaRPr>
          </a:p>
          <a:p>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100x56 resolution</a:t>
            </a:r>
          </a:p>
          <a:p>
            <a:pPr>
              <a:buFont typeface="Wingdings" panose="05000000000000000000" pitchFamily="2" charset="2"/>
              <a:buChar char="ü"/>
            </a:pPr>
            <a:endParaRPr lang="en-US" altLang="ko-KR" dirty="0">
              <a:latin typeface="Helvetica LT Std Light" pitchFamily="34" charset="0"/>
              <a:cs typeface="Arial" pitchFamily="34" charset="0"/>
            </a:endParaRPr>
          </a:p>
          <a:p>
            <a:pPr>
              <a:buFont typeface="Wingdings" panose="05000000000000000000" pitchFamily="2" charset="2"/>
              <a:buChar char="ü"/>
            </a:pPr>
            <a:r>
              <a:rPr lang="en-US" altLang="ko-KR" dirty="0">
                <a:latin typeface="Helvetica LT Std Light" pitchFamily="34" charset="0"/>
                <a:cs typeface="Arial" pitchFamily="34" charset="0"/>
              </a:rPr>
              <a:t> 5600 points scanned</a:t>
            </a:r>
          </a:p>
          <a:p>
            <a:pPr>
              <a:buFont typeface="Wingdings" panose="05000000000000000000" pitchFamily="2" charset="2"/>
              <a:buChar char="ü"/>
            </a:pPr>
            <a:endParaRPr lang="en-US" altLang="ko-KR" dirty="0">
              <a:solidFill>
                <a:schemeClr val="tx1">
                  <a:lumMod val="50000"/>
                  <a:lumOff val="50000"/>
                </a:schemeClr>
              </a:solidFill>
              <a:latin typeface="Helvetica LT Std Light" pitchFamily="34" charset="0"/>
              <a:cs typeface="Arial" pitchFamily="34" charset="0"/>
            </a:endParaRPr>
          </a:p>
          <a:p>
            <a:pPr>
              <a:buFont typeface="Wingdings" panose="05000000000000000000" pitchFamily="2" charset="2"/>
              <a:buChar char="ü"/>
            </a:pPr>
            <a:endParaRPr lang="en-US" altLang="ko-KR" dirty="0">
              <a:solidFill>
                <a:schemeClr val="tx1">
                  <a:lumMod val="50000"/>
                  <a:lumOff val="50000"/>
                </a:schemeClr>
              </a:solidFill>
              <a:latin typeface="Helvetica LT Std Light" pitchFamily="34" charset="0"/>
              <a:cs typeface="Arial" pitchFamily="34" charset="0"/>
            </a:endParaRPr>
          </a:p>
        </p:txBody>
      </p:sp>
      <p:sp>
        <p:nvSpPr>
          <p:cNvPr id="3" name="TextBox 2">
            <a:extLst>
              <a:ext uri="{FF2B5EF4-FFF2-40B4-BE49-F238E27FC236}">
                <a16:creationId xmlns:a16="http://schemas.microsoft.com/office/drawing/2014/main" id="{7C890A4D-9647-467F-B5F5-8193AFB77365}"/>
              </a:ext>
            </a:extLst>
          </p:cNvPr>
          <p:cNvSpPr txBox="1"/>
          <p:nvPr/>
        </p:nvSpPr>
        <p:spPr>
          <a:xfrm>
            <a:off x="5843034" y="4557152"/>
            <a:ext cx="3300966" cy="369332"/>
          </a:xfrm>
          <a:prstGeom prst="rect">
            <a:avLst/>
          </a:prstGeom>
          <a:noFill/>
        </p:spPr>
        <p:txBody>
          <a:bodyPr wrap="square" rtlCol="0">
            <a:spAutoFit/>
          </a:bodyPr>
          <a:lstStyle/>
          <a:p>
            <a:r>
              <a:rPr lang="en-US" dirty="0"/>
              <a:t>Data File Sample</a:t>
            </a:r>
          </a:p>
        </p:txBody>
      </p:sp>
      <p:pic>
        <p:nvPicPr>
          <p:cNvPr id="10" name="Picture 9">
            <a:extLst>
              <a:ext uri="{FF2B5EF4-FFF2-40B4-BE49-F238E27FC236}">
                <a16:creationId xmlns:a16="http://schemas.microsoft.com/office/drawing/2014/main" id="{30FC7424-8591-4362-BF64-FC48F5E15874}"/>
              </a:ext>
            </a:extLst>
          </p:cNvPr>
          <p:cNvPicPr/>
          <p:nvPr/>
        </p:nvPicPr>
        <p:blipFill>
          <a:blip r:embed="rId7"/>
          <a:stretch>
            <a:fillRect/>
          </a:stretch>
        </p:blipFill>
        <p:spPr>
          <a:xfrm>
            <a:off x="251497" y="2502186"/>
            <a:ext cx="4142213" cy="2173770"/>
          </a:xfrm>
          <a:prstGeom prst="rect">
            <a:avLst/>
          </a:prstGeom>
        </p:spPr>
      </p:pic>
      <p:pic>
        <p:nvPicPr>
          <p:cNvPr id="11" name="Picture 10">
            <a:extLst>
              <a:ext uri="{FF2B5EF4-FFF2-40B4-BE49-F238E27FC236}">
                <a16:creationId xmlns:a16="http://schemas.microsoft.com/office/drawing/2014/main" id="{1326BCA6-6963-494B-889F-F9856EC6F5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sldjump"/>
            <a:extLst>
              <a:ext uri="{FF2B5EF4-FFF2-40B4-BE49-F238E27FC236}">
                <a16:creationId xmlns:a16="http://schemas.microsoft.com/office/drawing/2014/main" id="{3A21B1DB-2A66-4433-A620-3C194CCEE8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15" name="Picture 14">
            <a:hlinkClick r:id="rId11" action="ppaction://hlinksldjump"/>
            <a:extLst>
              <a:ext uri="{FF2B5EF4-FFF2-40B4-BE49-F238E27FC236}">
                <a16:creationId xmlns:a16="http://schemas.microsoft.com/office/drawing/2014/main" id="{A5885860-D189-4D0D-881E-B23D38F78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324931620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ko-KR" sz="4000" dirty="0">
                <a:latin typeface="Helvetica LT Std Light" pitchFamily="34" charset="0"/>
              </a:rPr>
              <a:t>Working Prototype</a:t>
            </a:r>
            <a:endParaRPr lang="ko-KR" altLang="en-US" sz="4000" dirty="0">
              <a:latin typeface="Helvetica LT Std Light" pitchFamily="34" charset="0"/>
            </a:endParaRPr>
          </a:p>
        </p:txBody>
      </p:sp>
      <p:pic>
        <p:nvPicPr>
          <p:cNvPr id="11" name="Picture 10">
            <a:extLst>
              <a:ext uri="{FF2B5EF4-FFF2-40B4-BE49-F238E27FC236}">
                <a16:creationId xmlns:a16="http://schemas.microsoft.com/office/drawing/2014/main" id="{9613FB2D-DA5D-44F1-AB4C-E0EEB9EFF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pic>
        <p:nvPicPr>
          <p:cNvPr id="14" name="officeArt object" descr="Picture 4">
            <a:extLst>
              <a:ext uri="{FF2B5EF4-FFF2-40B4-BE49-F238E27FC236}">
                <a16:creationId xmlns:a16="http://schemas.microsoft.com/office/drawing/2014/main" id="{CE9EDA7C-5CB8-43BC-A0F6-CD3D715EC2E5}"/>
              </a:ext>
            </a:extLst>
          </p:cNvPr>
          <p:cNvPicPr>
            <a:picLocks noGrp="1"/>
          </p:cNvPicPr>
          <p:nvPr>
            <p:ph idx="1"/>
          </p:nvPr>
        </p:nvPicPr>
        <p:blipFill>
          <a:blip r:embed="rId5"/>
          <a:stretch>
            <a:fillRect/>
          </a:stretch>
        </p:blipFill>
        <p:spPr>
          <a:xfrm>
            <a:off x="107504" y="1491630"/>
            <a:ext cx="3664128" cy="2923380"/>
          </a:xfrm>
          <a:prstGeom prst="rect">
            <a:avLst/>
          </a:prstGeom>
          <a:ln w="12700" cap="flat">
            <a:noFill/>
            <a:miter lim="400000"/>
          </a:ln>
          <a:effectLst/>
        </p:spPr>
      </p:pic>
      <p:pic>
        <p:nvPicPr>
          <p:cNvPr id="15" name="Picture 14">
            <a:extLst>
              <a:ext uri="{FF2B5EF4-FFF2-40B4-BE49-F238E27FC236}">
                <a16:creationId xmlns:a16="http://schemas.microsoft.com/office/drawing/2014/main" id="{17F21A41-EBE7-441F-B7AE-A7C8A2CB26C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0130" y="1059582"/>
            <a:ext cx="5284087" cy="3960439"/>
          </a:xfrm>
          <a:prstGeom prst="rect">
            <a:avLst/>
          </a:prstGeom>
          <a:noFill/>
          <a:ln>
            <a:noFill/>
          </a:ln>
        </p:spPr>
      </p:pic>
      <p:pic>
        <p:nvPicPr>
          <p:cNvPr id="6" name="Picture 5">
            <a:extLst>
              <a:ext uri="{FF2B5EF4-FFF2-40B4-BE49-F238E27FC236}">
                <a16:creationId xmlns:a16="http://schemas.microsoft.com/office/drawing/2014/main" id="{CE7A13E9-D309-4F19-BB50-483EF4372F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8" action="ppaction://hlinksldjump"/>
            <a:extLst>
              <a:ext uri="{FF2B5EF4-FFF2-40B4-BE49-F238E27FC236}">
                <a16:creationId xmlns:a16="http://schemas.microsoft.com/office/drawing/2014/main" id="{C54CF96C-0AFF-4DF0-AED3-5BC2BB1522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9" name="Picture 8">
            <a:hlinkClick r:id="rId10" action="ppaction://hlinksldjump"/>
            <a:extLst>
              <a:ext uri="{FF2B5EF4-FFF2-40B4-BE49-F238E27FC236}">
                <a16:creationId xmlns:a16="http://schemas.microsoft.com/office/drawing/2014/main" id="{5FF1962F-4FFF-4E0D-A9A5-7E624E086D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pic>
        <p:nvPicPr>
          <p:cNvPr id="4" name="Picture 3">
            <a:extLst>
              <a:ext uri="{FF2B5EF4-FFF2-40B4-BE49-F238E27FC236}">
                <a16:creationId xmlns:a16="http://schemas.microsoft.com/office/drawing/2014/main" id="{72FE1794-64D2-460B-A120-1A12D8AE00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07" y="1186986"/>
            <a:ext cx="3664128" cy="3488970"/>
          </a:xfrm>
          <a:prstGeom prst="rect">
            <a:avLst/>
          </a:prstGeom>
        </p:spPr>
      </p:pic>
    </p:spTree>
    <p:extLst>
      <p:ext uri="{BB962C8B-B14F-4D97-AF65-F5344CB8AC3E}">
        <p14:creationId xmlns:p14="http://schemas.microsoft.com/office/powerpoint/2010/main" val="393334593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ko-KR" sz="4000" dirty="0">
                <a:latin typeface="Helvetica LT Std Light" pitchFamily="34" charset="0"/>
              </a:rPr>
              <a:t>Test Results</a:t>
            </a:r>
            <a:endParaRPr lang="ko-KR" altLang="en-US" sz="4000" dirty="0">
              <a:latin typeface="Helvetica LT Std Light" pitchFamily="34" charset="0"/>
            </a:endParaRPr>
          </a:p>
        </p:txBody>
      </p:sp>
      <p:sp>
        <p:nvSpPr>
          <p:cNvPr id="4" name="Content Placeholder 3"/>
          <p:cNvSpPr>
            <a:spLocks noGrp="1"/>
          </p:cNvSpPr>
          <p:nvPr>
            <p:ph idx="1"/>
          </p:nvPr>
        </p:nvSpPr>
        <p:spPr>
          <a:xfrm>
            <a:off x="457200" y="1131590"/>
            <a:ext cx="8229600" cy="3394472"/>
          </a:xfrm>
        </p:spPr>
        <p:txBody>
          <a:bodyPr>
            <a:noAutofit/>
          </a:bodyPr>
          <a:lstStyle/>
          <a:p>
            <a:pPr marL="0" indent="0">
              <a:buNone/>
            </a:pPr>
            <a:r>
              <a:rPr lang="en-US" altLang="ko-KR" sz="2200" dirty="0">
                <a:solidFill>
                  <a:schemeClr val="tx1">
                    <a:lumMod val="50000"/>
                    <a:lumOff val="50000"/>
                  </a:schemeClr>
                </a:solidFill>
                <a:latin typeface="Helvetica LT Std Light" pitchFamily="34" charset="0"/>
                <a:cs typeface="Arial" pitchFamily="34" charset="0"/>
              </a:rPr>
              <a:t> </a:t>
            </a:r>
          </a:p>
        </p:txBody>
      </p:sp>
      <p:pic>
        <p:nvPicPr>
          <p:cNvPr id="8" name="Picture 7">
            <a:extLst>
              <a:ext uri="{FF2B5EF4-FFF2-40B4-BE49-F238E27FC236}">
                <a16:creationId xmlns:a16="http://schemas.microsoft.com/office/drawing/2014/main" id="{7F5C1EDB-5260-46B4-A7C9-A76CF8D4A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pic>
        <p:nvPicPr>
          <p:cNvPr id="9" name="Picture 8">
            <a:extLst>
              <a:ext uri="{FF2B5EF4-FFF2-40B4-BE49-F238E27FC236}">
                <a16:creationId xmlns:a16="http://schemas.microsoft.com/office/drawing/2014/main" id="{6204CBDB-5730-409A-B165-36966440D64D}"/>
              </a:ext>
            </a:extLst>
          </p:cNvPr>
          <p:cNvPicPr/>
          <p:nvPr/>
        </p:nvPicPr>
        <p:blipFill>
          <a:blip r:embed="rId5"/>
          <a:stretch>
            <a:fillRect/>
          </a:stretch>
        </p:blipFill>
        <p:spPr>
          <a:xfrm>
            <a:off x="57411" y="938582"/>
            <a:ext cx="4946637" cy="2857304"/>
          </a:xfrm>
          <a:prstGeom prst="rect">
            <a:avLst/>
          </a:prstGeom>
        </p:spPr>
      </p:pic>
      <p:pic>
        <p:nvPicPr>
          <p:cNvPr id="5" name="Picture 4">
            <a:extLst>
              <a:ext uri="{FF2B5EF4-FFF2-40B4-BE49-F238E27FC236}">
                <a16:creationId xmlns:a16="http://schemas.microsoft.com/office/drawing/2014/main" id="{ACA7B59A-C87D-4635-9810-E294DFC879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2532492"/>
            <a:ext cx="4644008" cy="2611008"/>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B3A9732-8BF8-46B8-B5ED-3BDD6A9C8606}"/>
                  </a:ext>
                </a:extLst>
              </p:cNvPr>
              <p:cNvSpPr txBox="1"/>
              <p:nvPr/>
            </p:nvSpPr>
            <p:spPr>
              <a:xfrm>
                <a:off x="5189735" y="972086"/>
                <a:ext cx="4104456" cy="1477328"/>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Distance: 1.0m</a:t>
                </a:r>
              </a:p>
              <a:p>
                <a:r>
                  <a:rPr lang="en-US" dirty="0">
                    <a:latin typeface="Times New Roman" panose="02020603050405020304" pitchFamily="18" charset="0"/>
                    <a:cs typeface="Times New Roman" panose="02020603050405020304" pitchFamily="18" charset="0"/>
                  </a:rPr>
                  <a:t>Single 25W lamp</a:t>
                </a:r>
              </a:p>
              <a:p>
                <a:r>
                  <a:rPr lang="en-US" dirty="0">
                    <a:solidFill>
                      <a:schemeClr val="tx1"/>
                    </a:solidFill>
                    <a:latin typeface="Times New Roman" panose="02020603050405020304" pitchFamily="18" charset="0"/>
                    <a:cs typeface="Times New Roman" panose="02020603050405020304" pitchFamily="18" charset="0"/>
                  </a:rPr>
                  <a:t>Reference Voltage: +3.3V</a:t>
                </a:r>
              </a:p>
              <a:p>
                <a:r>
                  <a:rPr lang="en-US" dirty="0">
                    <a:solidFill>
                      <a:schemeClr val="tx1"/>
                    </a:solidFill>
                    <a:latin typeface="Times New Roman" panose="02020603050405020304" pitchFamily="18" charset="0"/>
                    <a:cs typeface="Times New Roman" panose="02020603050405020304" pitchFamily="18" charset="0"/>
                  </a:rPr>
                  <a:t>Max voltage: 6mV</a:t>
                </a:r>
              </a:p>
              <a:p>
                <a:r>
                  <a:rPr lang="en-US" dirty="0">
                    <a:solidFill>
                      <a:schemeClr val="tx1"/>
                    </a:solidFill>
                    <a:latin typeface="Times New Roman" panose="02020603050405020304" pitchFamily="18" charset="0"/>
                    <a:cs typeface="Times New Roman" panose="02020603050405020304" pitchFamily="18" charset="0"/>
                  </a:rPr>
                  <a:t>Max irradiance: 33 </a:t>
                </a:r>
                <a:r>
                  <a:rPr lang="el-GR" dirty="0"/>
                  <a:t>μ</a:t>
                </a:r>
                <a14:m>
                  <m:oMath xmlns:m="http://schemas.openxmlformats.org/officeDocument/2006/math">
                    <m:r>
                      <m:rPr>
                        <m:sty m:val="p"/>
                      </m:rPr>
                      <a:rPr lang="en-US" altLang="ko-KR" b="0" i="0" smtClean="0">
                        <a:solidFill>
                          <a:schemeClr val="tx1"/>
                        </a:solidFill>
                        <a:latin typeface="Cambria Math" panose="02040503050406030204" pitchFamily="18" charset="0"/>
                        <a:cs typeface="Arial" pitchFamily="34" charset="0"/>
                      </a:rPr>
                      <m:t>W</m:t>
                    </m:r>
                    <m:r>
                      <a:rPr lang="en-US" altLang="ko-KR" b="0" i="0" smtClean="0">
                        <a:solidFill>
                          <a:schemeClr val="tx1"/>
                        </a:solidFill>
                        <a:latin typeface="Cambria Math" panose="02040503050406030204" pitchFamily="18" charset="0"/>
                        <a:cs typeface="Arial" pitchFamily="34" charset="0"/>
                      </a:rPr>
                      <m:t>/</m:t>
                    </m:r>
                    <m:sSup>
                      <m:sSupPr>
                        <m:ctrlPr>
                          <a:rPr lang="en-US" altLang="ko-KR" i="1" smtClean="0">
                            <a:solidFill>
                              <a:schemeClr val="tx1"/>
                            </a:solidFill>
                            <a:latin typeface="Cambria Math" panose="02040503050406030204" pitchFamily="18" charset="0"/>
                            <a:cs typeface="Arial" pitchFamily="34" charset="0"/>
                          </a:rPr>
                        </m:ctrlPr>
                      </m:sSupPr>
                      <m:e>
                        <m:r>
                          <m:rPr>
                            <m:sty m:val="p"/>
                          </m:rPr>
                          <a:rPr lang="en-US" altLang="ko-KR" b="0" i="0" smtClean="0">
                            <a:solidFill>
                              <a:schemeClr val="tx1"/>
                            </a:solidFill>
                            <a:latin typeface="Cambria Math" panose="02040503050406030204" pitchFamily="18" charset="0"/>
                            <a:cs typeface="Arial" pitchFamily="34" charset="0"/>
                          </a:rPr>
                          <m:t>cm</m:t>
                        </m:r>
                      </m:e>
                      <m:sup>
                        <m:r>
                          <a:rPr lang="en-US" altLang="ko-KR" i="0" smtClean="0">
                            <a:solidFill>
                              <a:schemeClr val="tx1"/>
                            </a:solidFill>
                            <a:latin typeface="Cambria Math" panose="02040503050406030204" pitchFamily="18" charset="0"/>
                            <a:cs typeface="Arial" pitchFamily="34" charset="0"/>
                          </a:rPr>
                          <m:t>2</m:t>
                        </m:r>
                      </m:sup>
                    </m:sSup>
                  </m:oMath>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4B3A9732-8BF8-46B8-B5ED-3BDD6A9C8606}"/>
                  </a:ext>
                </a:extLst>
              </p:cNvPr>
              <p:cNvSpPr txBox="1">
                <a:spLocks noRot="1" noChangeAspect="1" noMove="1" noResize="1" noEditPoints="1" noAdjustHandles="1" noChangeArrowheads="1" noChangeShapeType="1" noTextEdit="1"/>
              </p:cNvSpPr>
              <p:nvPr/>
            </p:nvSpPr>
            <p:spPr>
              <a:xfrm>
                <a:off x="5189735" y="972086"/>
                <a:ext cx="4104456" cy="1477328"/>
              </a:xfrm>
              <a:prstGeom prst="rect">
                <a:avLst/>
              </a:prstGeom>
              <a:blipFill>
                <a:blip r:embed="rId7"/>
                <a:stretch>
                  <a:fillRect l="-1187" t="-2058" b="-535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2BD54DD2-FEDE-400A-B8B8-AE6F1F0602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sldjump"/>
            <a:extLst>
              <a:ext uri="{FF2B5EF4-FFF2-40B4-BE49-F238E27FC236}">
                <a16:creationId xmlns:a16="http://schemas.microsoft.com/office/drawing/2014/main" id="{99862911-ED28-45FF-BE1D-6B3A8931FE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15" name="Picture 14">
            <a:hlinkClick r:id="rId11" action="ppaction://hlinksldjump"/>
            <a:extLst>
              <a:ext uri="{FF2B5EF4-FFF2-40B4-BE49-F238E27FC236}">
                <a16:creationId xmlns:a16="http://schemas.microsoft.com/office/drawing/2014/main" id="{2E164722-6A97-40BD-84A5-16F8543203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245336714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ko-KR" sz="4000" dirty="0">
                <a:latin typeface="Helvetica LT Std Light" pitchFamily="34" charset="0"/>
              </a:rPr>
              <a:t>Test Results</a:t>
            </a:r>
            <a:endParaRPr lang="ko-KR" altLang="en-US" sz="4000" dirty="0">
              <a:latin typeface="Helvetica LT Std Light" pitchFamily="34" charset="0"/>
            </a:endParaRPr>
          </a:p>
        </p:txBody>
      </p:sp>
      <p:sp>
        <p:nvSpPr>
          <p:cNvPr id="4" name="Content Placeholder 3"/>
          <p:cNvSpPr>
            <a:spLocks noGrp="1"/>
          </p:cNvSpPr>
          <p:nvPr>
            <p:ph idx="1"/>
          </p:nvPr>
        </p:nvSpPr>
        <p:spPr>
          <a:xfrm>
            <a:off x="457200" y="1131590"/>
            <a:ext cx="8229600" cy="3394472"/>
          </a:xfrm>
        </p:spPr>
        <p:txBody>
          <a:bodyPr>
            <a:noAutofit/>
          </a:bodyPr>
          <a:lstStyle/>
          <a:p>
            <a:pPr marL="0" indent="0">
              <a:buNone/>
            </a:pPr>
            <a:r>
              <a:rPr lang="en-US" altLang="ko-KR" sz="2200" dirty="0">
                <a:solidFill>
                  <a:schemeClr val="tx1">
                    <a:lumMod val="50000"/>
                    <a:lumOff val="50000"/>
                  </a:schemeClr>
                </a:solidFill>
                <a:latin typeface="Helvetica LT Std Light" pitchFamily="34" charset="0"/>
                <a:cs typeface="Arial" pitchFamily="34" charset="0"/>
              </a:rPr>
              <a:t> </a:t>
            </a:r>
          </a:p>
        </p:txBody>
      </p:sp>
      <p:pic>
        <p:nvPicPr>
          <p:cNvPr id="8" name="Picture 7">
            <a:extLst>
              <a:ext uri="{FF2B5EF4-FFF2-40B4-BE49-F238E27FC236}">
                <a16:creationId xmlns:a16="http://schemas.microsoft.com/office/drawing/2014/main" id="{7F5C1EDB-5260-46B4-A7C9-A76CF8D4A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4" y="1"/>
            <a:ext cx="912693" cy="884466"/>
          </a:xfrm>
          <a:prstGeom prst="rect">
            <a:avLst/>
          </a:prstGeom>
        </p:spPr>
      </p:pic>
      <p:pic>
        <p:nvPicPr>
          <p:cNvPr id="7" name="Picture 6">
            <a:extLst>
              <a:ext uri="{FF2B5EF4-FFF2-40B4-BE49-F238E27FC236}">
                <a16:creationId xmlns:a16="http://schemas.microsoft.com/office/drawing/2014/main" id="{E87FD145-FBCD-4AD8-BB12-6EC86E76AAC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945515"/>
            <a:ext cx="3600399" cy="1974147"/>
          </a:xfrm>
          <a:prstGeom prst="rect">
            <a:avLst/>
          </a:prstGeom>
          <a:noFill/>
          <a:ln>
            <a:noFill/>
          </a:ln>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0646D4A-F288-4642-AB41-030964F663CF}"/>
                  </a:ext>
                </a:extLst>
              </p:cNvPr>
              <p:cNvSpPr txBox="1"/>
              <p:nvPr/>
            </p:nvSpPr>
            <p:spPr>
              <a:xfrm>
                <a:off x="4567188" y="945516"/>
                <a:ext cx="4104456" cy="1477328"/>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Distance: 1.0m</a:t>
                </a:r>
              </a:p>
              <a:p>
                <a:r>
                  <a:rPr lang="en-US" dirty="0">
                    <a:latin typeface="Times New Roman" panose="02020603050405020304" pitchFamily="18" charset="0"/>
                    <a:cs typeface="Times New Roman" panose="02020603050405020304" pitchFamily="18" charset="0"/>
                  </a:rPr>
                  <a:t>Single 36W lamp</a:t>
                </a:r>
              </a:p>
              <a:p>
                <a:r>
                  <a:rPr lang="en-US" dirty="0">
                    <a:solidFill>
                      <a:schemeClr val="tx1"/>
                    </a:solidFill>
                    <a:latin typeface="Times New Roman" panose="02020603050405020304" pitchFamily="18" charset="0"/>
                    <a:cs typeface="Times New Roman" panose="02020603050405020304" pitchFamily="18" charset="0"/>
                  </a:rPr>
                  <a:t>Reference Voltage: </a:t>
                </a:r>
                <a:r>
                  <a:rPr lang="en-US" dirty="0">
                    <a:latin typeface="Times New Roman" panose="02020603050405020304" pitchFamily="18" charset="0"/>
                    <a:cs typeface="Times New Roman" panose="02020603050405020304" pitchFamily="18" charset="0"/>
                  </a:rPr>
                  <a:t>+5V</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Max voltage: 388mV</a:t>
                </a:r>
              </a:p>
              <a:p>
                <a:r>
                  <a:rPr lang="en-US" dirty="0">
                    <a:solidFill>
                      <a:schemeClr val="tx1"/>
                    </a:solidFill>
                    <a:latin typeface="Times New Roman" panose="02020603050405020304" pitchFamily="18" charset="0"/>
                    <a:cs typeface="Times New Roman" panose="02020603050405020304" pitchFamily="18" charset="0"/>
                  </a:rPr>
                  <a:t>Max irradiance: 139</a:t>
                </a:r>
                <a:r>
                  <a:rPr lang="en-US" dirty="0"/>
                  <a:t> </a:t>
                </a:r>
                <a:r>
                  <a:rPr lang="el-GR" dirty="0"/>
                  <a:t>μ</a:t>
                </a:r>
                <a14:m>
                  <m:oMath xmlns:m="http://schemas.openxmlformats.org/officeDocument/2006/math">
                    <m:r>
                      <m:rPr>
                        <m:sty m:val="p"/>
                      </m:rPr>
                      <a:rPr lang="en-US" altLang="ko-KR" b="0" i="0" smtClean="0">
                        <a:solidFill>
                          <a:schemeClr val="tx1"/>
                        </a:solidFill>
                        <a:latin typeface="Cambria Math" panose="02040503050406030204" pitchFamily="18" charset="0"/>
                        <a:cs typeface="Arial" pitchFamily="34" charset="0"/>
                      </a:rPr>
                      <m:t>W</m:t>
                    </m:r>
                    <m:r>
                      <a:rPr lang="en-US" altLang="ko-KR" b="0" i="0" smtClean="0">
                        <a:solidFill>
                          <a:schemeClr val="tx1"/>
                        </a:solidFill>
                        <a:latin typeface="Cambria Math" panose="02040503050406030204" pitchFamily="18" charset="0"/>
                        <a:cs typeface="Arial" pitchFamily="34" charset="0"/>
                      </a:rPr>
                      <m:t>/</m:t>
                    </m:r>
                    <m:sSup>
                      <m:sSupPr>
                        <m:ctrlPr>
                          <a:rPr lang="en-US" altLang="ko-KR" i="1" smtClean="0">
                            <a:solidFill>
                              <a:schemeClr val="tx1"/>
                            </a:solidFill>
                            <a:latin typeface="Cambria Math" panose="02040503050406030204" pitchFamily="18" charset="0"/>
                            <a:cs typeface="Arial" pitchFamily="34" charset="0"/>
                          </a:rPr>
                        </m:ctrlPr>
                      </m:sSupPr>
                      <m:e>
                        <m:r>
                          <m:rPr>
                            <m:sty m:val="p"/>
                          </m:rPr>
                          <a:rPr lang="en-US" altLang="ko-KR" b="0" i="0" smtClean="0">
                            <a:solidFill>
                              <a:schemeClr val="tx1"/>
                            </a:solidFill>
                            <a:latin typeface="Cambria Math" panose="02040503050406030204" pitchFamily="18" charset="0"/>
                            <a:cs typeface="Arial" pitchFamily="34" charset="0"/>
                          </a:rPr>
                          <m:t>cm</m:t>
                        </m:r>
                      </m:e>
                      <m:sup>
                        <m:r>
                          <a:rPr lang="en-US" altLang="ko-KR" i="0" smtClean="0">
                            <a:solidFill>
                              <a:schemeClr val="tx1"/>
                            </a:solidFill>
                            <a:latin typeface="Cambria Math" panose="02040503050406030204" pitchFamily="18" charset="0"/>
                            <a:cs typeface="Arial" pitchFamily="34" charset="0"/>
                          </a:rPr>
                          <m:t>2</m:t>
                        </m:r>
                      </m:sup>
                    </m:sSup>
                  </m:oMath>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A0646D4A-F288-4642-AB41-030964F663CF}"/>
                  </a:ext>
                </a:extLst>
              </p:cNvPr>
              <p:cNvSpPr txBox="1">
                <a:spLocks noRot="1" noChangeAspect="1" noMove="1" noResize="1" noEditPoints="1" noAdjustHandles="1" noChangeArrowheads="1" noChangeShapeType="1" noTextEdit="1"/>
              </p:cNvSpPr>
              <p:nvPr/>
            </p:nvSpPr>
            <p:spPr>
              <a:xfrm>
                <a:off x="4567188" y="945516"/>
                <a:ext cx="4104456" cy="1477328"/>
              </a:xfrm>
              <a:prstGeom prst="rect">
                <a:avLst/>
              </a:prstGeom>
              <a:blipFill>
                <a:blip r:embed="rId6"/>
                <a:stretch>
                  <a:fillRect l="-1187" t="-2066" b="-578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818A106-E982-435E-A0A3-55DD514527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0"/>
            <a:ext cx="1979712" cy="90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8CF993F-6B67-4566-8E7F-60F0534D4F2E}"/>
              </a:ext>
            </a:extLst>
          </p:cNvPr>
          <p:cNvPicPr/>
          <p:nvPr/>
        </p:nvPicPr>
        <p:blipFill>
          <a:blip r:embed="rId8"/>
          <a:stretch>
            <a:fillRect/>
          </a:stretch>
        </p:blipFill>
        <p:spPr>
          <a:xfrm>
            <a:off x="4283969" y="2644667"/>
            <a:ext cx="4735372" cy="2459490"/>
          </a:xfrm>
          <a:prstGeom prst="rect">
            <a:avLst/>
          </a:prstGeom>
        </p:spPr>
      </p:pic>
      <p:pic>
        <p:nvPicPr>
          <p:cNvPr id="15" name="Picture 14">
            <a:extLst>
              <a:ext uri="{FF2B5EF4-FFF2-40B4-BE49-F238E27FC236}">
                <a16:creationId xmlns:a16="http://schemas.microsoft.com/office/drawing/2014/main" id="{99F5F31C-8C6C-4F5C-8075-FB3C1555C1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3" y="2949829"/>
            <a:ext cx="4104456" cy="2149184"/>
          </a:xfrm>
          <a:prstGeom prst="rect">
            <a:avLst/>
          </a:prstGeom>
        </p:spPr>
      </p:pic>
      <p:pic>
        <p:nvPicPr>
          <p:cNvPr id="16" name="Picture 15">
            <a:hlinkClick r:id="rId10" action="ppaction://hlinksldjump"/>
            <a:extLst>
              <a:ext uri="{FF2B5EF4-FFF2-40B4-BE49-F238E27FC236}">
                <a16:creationId xmlns:a16="http://schemas.microsoft.com/office/drawing/2014/main" id="{66D49720-4B55-4BB4-AC65-393E2DE8B8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39937" y="4675956"/>
            <a:ext cx="432048" cy="467544"/>
          </a:xfrm>
          <a:prstGeom prst="rect">
            <a:avLst/>
          </a:prstGeom>
        </p:spPr>
      </p:pic>
      <p:pic>
        <p:nvPicPr>
          <p:cNvPr id="17" name="Picture 16">
            <a:hlinkClick r:id="rId12" action="ppaction://hlinksldjump"/>
            <a:extLst>
              <a:ext uri="{FF2B5EF4-FFF2-40B4-BE49-F238E27FC236}">
                <a16:creationId xmlns:a16="http://schemas.microsoft.com/office/drawing/2014/main" id="{3F566F68-310B-4214-8C95-7E9C8FA002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81" y="4691681"/>
            <a:ext cx="451819" cy="451819"/>
          </a:xfrm>
          <a:prstGeom prst="rect">
            <a:avLst/>
          </a:prstGeom>
        </p:spPr>
      </p:pic>
    </p:spTree>
    <p:extLst>
      <p:ext uri="{BB962C8B-B14F-4D97-AF65-F5344CB8AC3E}">
        <p14:creationId xmlns:p14="http://schemas.microsoft.com/office/powerpoint/2010/main" val="3953189506"/>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3901</TotalTime>
  <Words>1374</Words>
  <Application>Microsoft Office PowerPoint</Application>
  <PresentationFormat>On-screen Show (16:9)</PresentationFormat>
  <Paragraphs>129</Paragraphs>
  <Slides>11</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9" baseType="lpstr">
      <vt:lpstr>맑은 고딕</vt:lpstr>
      <vt:lpstr>Arial</vt:lpstr>
      <vt:lpstr>Calibri</vt:lpstr>
      <vt:lpstr>Cambria Math</vt:lpstr>
      <vt:lpstr>Helvetica LT Std Light</vt:lpstr>
      <vt:lpstr>Times New Roman</vt:lpstr>
      <vt:lpstr>Wingdings</vt:lpstr>
      <vt:lpstr>Office Theme</vt:lpstr>
      <vt:lpstr>PowerPoint Presentation</vt:lpstr>
      <vt:lpstr>Intro</vt:lpstr>
      <vt:lpstr>Overview of the proposed system </vt:lpstr>
      <vt:lpstr>Control &amp; User Interface</vt:lpstr>
      <vt:lpstr>Sensor-module</vt:lpstr>
      <vt:lpstr>Measurement Data</vt:lpstr>
      <vt:lpstr>Working Prototype</vt:lpstr>
      <vt:lpstr>Test Results</vt:lpstr>
      <vt:lpstr>Test Results</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Nick Pop</cp:lastModifiedBy>
  <cp:revision>100</cp:revision>
  <dcterms:created xsi:type="dcterms:W3CDTF">2014-04-01T16:27:38Z</dcterms:created>
  <dcterms:modified xsi:type="dcterms:W3CDTF">2021-06-07T22:20:58Z</dcterms:modified>
</cp:coreProperties>
</file>